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aleway"/>
      <p:regular r:id="rId44"/>
      <p:bold r:id="rId45"/>
      <p:italic r:id="rId46"/>
      <p:boldItalic r:id="rId47"/>
    </p:embeddedFont>
    <p:embeddedFont>
      <p:font typeface="Roboto Mono"/>
      <p:regular r:id="rId48"/>
      <p:bold r:id="rId49"/>
      <p:italic r:id="rId50"/>
      <p:boldItalic r:id="rId51"/>
    </p:embeddedFont>
    <p:embeddedFont>
      <p:font typeface="Source Sans Pr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regular.fntdata"/><Relationship Id="rId43" Type="http://schemas.openxmlformats.org/officeDocument/2006/relationships/slide" Target="slides/slide37.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regular.fntdata"/><Relationship Id="rId47" Type="http://schemas.openxmlformats.org/officeDocument/2006/relationships/font" Target="fonts/Raleway-boldItalic.fntdata"/><Relationship Id="rId49" Type="http://schemas.openxmlformats.org/officeDocument/2006/relationships/font" Target="fonts/RobotoMon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Italic.fntdata"/><Relationship Id="rId50" Type="http://schemas.openxmlformats.org/officeDocument/2006/relationships/font" Target="fonts/RobotoMono-italic.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5.xml"/><Relationship Id="rId55" Type="http://schemas.openxmlformats.org/officeDocument/2006/relationships/font" Target="fonts/SourceSansPro-boldItalic.fntdata"/><Relationship Id="rId10" Type="http://schemas.openxmlformats.org/officeDocument/2006/relationships/slide" Target="slides/slide4.xml"/><Relationship Id="rId54" Type="http://schemas.openxmlformats.org/officeDocument/2006/relationships/font" Target="fonts/SourceSansPr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4287209aa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4287209a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4287209a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4287209a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4287209a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4287209a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4287209aa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4287209aa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4287209aa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4287209aa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4287209a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4287209a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4287209a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4287209a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4287209aa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4287209aa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4287209aa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4287209aa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4287209aa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4287209aa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4287209aa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4287209aa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4287209a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4287209a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4287209a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4287209a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4287209aa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4287209aa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4287209aa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4287209aa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4287209aa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4287209aa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4287209aa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4287209aa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4287209aa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4287209aa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4287209a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4287209a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e4287209aa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e4287209aa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4287209a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4287209a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4287209a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4287209a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4287209a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4287209a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4287209a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4287209a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4287209aa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4287209aa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4287209aa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4287209aa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4287209a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4287209a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4287209aa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4287209aa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4287209aa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4287209aa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4287209aa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4287209aa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4287209aa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4287209aa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4287209aa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4287209aa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4287209a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4287209a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287209a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287209a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287209aa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287209aa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4287209aa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4287209aa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4287209aa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4287209aa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57" name="Google Shape;57;p14"/>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58" name="Google Shape;58;p1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2" name="Google Shape;62;p1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6" name="Google Shape;66;p1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 name="Google Shape;69;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1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79" name="Shape 79"/>
        <p:cNvGrpSpPr/>
        <p:nvPr/>
      </p:nvGrpSpPr>
      <p:grpSpPr>
        <a:xfrm>
          <a:off x="0" y="0"/>
          <a:ext cx="0" cy="0"/>
          <a:chOff x="0" y="0"/>
          <a:chExt cx="0" cy="0"/>
        </a:xfrm>
      </p:grpSpPr>
      <p:sp>
        <p:nvSpPr>
          <p:cNvPr id="80" name="Google Shape;80;p20"/>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1" name="Google Shape;81;p2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5" name="Google Shape;85;p21"/>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6" name="Google Shape;86;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7" name="Google Shape;87;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88" name="Google Shape;88;p2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None/>
              <a:defRPr sz="2100"/>
            </a:lvl1pPr>
          </a:lstStyle>
          <a:p/>
        </p:txBody>
      </p:sp>
      <p:sp>
        <p:nvSpPr>
          <p:cNvPr id="91" name="Google Shape;91;p2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2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3"/>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rtl="0"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rtl="0"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rtl="0"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rtl="0"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rtl="0"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rtl="0"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rtl="0"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rtl="0"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95" name="Google Shape;95;p23"/>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96" name="Google Shape;96;p2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rtl="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53" name="Google Shape;53;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Source Sans Pro"/>
                <a:ea typeface="Source Sans Pro"/>
                <a:cs typeface="Source Sans Pro"/>
                <a:sym typeface="Source Sans Pro"/>
              </a:defRPr>
            </a:lvl1pPr>
            <a:lvl2pPr lvl="1" rtl="0" algn="r">
              <a:buNone/>
              <a:defRPr sz="1000">
                <a:solidFill>
                  <a:schemeClr val="lt2"/>
                </a:solidFill>
                <a:latin typeface="Source Sans Pro"/>
                <a:ea typeface="Source Sans Pro"/>
                <a:cs typeface="Source Sans Pro"/>
                <a:sym typeface="Source Sans Pro"/>
              </a:defRPr>
            </a:lvl2pPr>
            <a:lvl3pPr lvl="2" rtl="0" algn="r">
              <a:buNone/>
              <a:defRPr sz="1000">
                <a:solidFill>
                  <a:schemeClr val="lt2"/>
                </a:solidFill>
                <a:latin typeface="Source Sans Pro"/>
                <a:ea typeface="Source Sans Pro"/>
                <a:cs typeface="Source Sans Pro"/>
                <a:sym typeface="Source Sans Pro"/>
              </a:defRPr>
            </a:lvl3pPr>
            <a:lvl4pPr lvl="3" rtl="0" algn="r">
              <a:buNone/>
              <a:defRPr sz="1000">
                <a:solidFill>
                  <a:schemeClr val="lt2"/>
                </a:solidFill>
                <a:latin typeface="Source Sans Pro"/>
                <a:ea typeface="Source Sans Pro"/>
                <a:cs typeface="Source Sans Pro"/>
                <a:sym typeface="Source Sans Pro"/>
              </a:defRPr>
            </a:lvl4pPr>
            <a:lvl5pPr lvl="4" rtl="0" algn="r">
              <a:buNone/>
              <a:defRPr sz="1000">
                <a:solidFill>
                  <a:schemeClr val="lt2"/>
                </a:solidFill>
                <a:latin typeface="Source Sans Pro"/>
                <a:ea typeface="Source Sans Pro"/>
                <a:cs typeface="Source Sans Pro"/>
                <a:sym typeface="Source Sans Pro"/>
              </a:defRPr>
            </a:lvl5pPr>
            <a:lvl6pPr lvl="5" rtl="0" algn="r">
              <a:buNone/>
              <a:defRPr sz="1000">
                <a:solidFill>
                  <a:schemeClr val="lt2"/>
                </a:solidFill>
                <a:latin typeface="Source Sans Pro"/>
                <a:ea typeface="Source Sans Pro"/>
                <a:cs typeface="Source Sans Pro"/>
                <a:sym typeface="Source Sans Pro"/>
              </a:defRPr>
            </a:lvl6pPr>
            <a:lvl7pPr lvl="6" rtl="0" algn="r">
              <a:buNone/>
              <a:defRPr sz="1000">
                <a:solidFill>
                  <a:schemeClr val="lt2"/>
                </a:solidFill>
                <a:latin typeface="Source Sans Pro"/>
                <a:ea typeface="Source Sans Pro"/>
                <a:cs typeface="Source Sans Pro"/>
                <a:sym typeface="Source Sans Pro"/>
              </a:defRPr>
            </a:lvl7pPr>
            <a:lvl8pPr lvl="7" rtl="0" algn="r">
              <a:buNone/>
              <a:defRPr sz="1000">
                <a:solidFill>
                  <a:schemeClr val="lt2"/>
                </a:solidFill>
                <a:latin typeface="Source Sans Pro"/>
                <a:ea typeface="Source Sans Pro"/>
                <a:cs typeface="Source Sans Pro"/>
                <a:sym typeface="Source Sans Pro"/>
              </a:defRPr>
            </a:lvl8pPr>
            <a:lvl9pPr lvl="8" rtl="0"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hyperlink" Target="https://dmcxblue.gitbook.io/red-team-notes-2-0/red-team-techniques/persistence" TargetMode="External"/><Relationship Id="rId9" Type="http://schemas.openxmlformats.org/officeDocument/2006/relationships/hyperlink" Target="https://0xdf.gitlab.io/2019/03/15/htb-ethereal-cor.html" TargetMode="External"/><Relationship Id="rId5" Type="http://schemas.openxmlformats.org/officeDocument/2006/relationships/hyperlink" Target="https://github.com/redcanaryco/atomic-red-team/blob/master/atomics/T1574.012/T1574.012.md" TargetMode="External"/><Relationship Id="rId6" Type="http://schemas.openxmlformats.org/officeDocument/2006/relationships/hyperlink" Target="https://www.digitalcitizen.life/uac-why-you-should-never-turn-it-off/" TargetMode="External"/><Relationship Id="rId7" Type="http://schemas.openxmlformats.org/officeDocument/2006/relationships/hyperlink" Target="https://offsec.almond.consulting/UAC-bypass-dotnet.html" TargetMode="External"/><Relationship Id="rId8" Type="http://schemas.openxmlformats.org/officeDocument/2006/relationships/hyperlink" Target="https://digitalguardian.com/blog/what-application-whitelisting-application-whitelisting-defini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hyperlink" Target="https://github.com/OTRF/Azure-Sentinel2Go" TargetMode="External"/><Relationship Id="rId5" Type="http://schemas.openxmlformats.org/officeDocument/2006/relationships/hyperlink" Target="https://github.com/OTRF/Azure-Sentinel2G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hyperlink" Target="https://bigb0ss.medium.com/redteam-c2-redirector-domain-fronting-setup-azure-adbedbd28305" TargetMode="External"/><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hyperlink" Target="https://github.com/bluscreenofjeff/Red-Team-Infrastructure-Wiki#iptables-for-http" TargetMode="External"/><Relationship Id="rId7" Type="http://schemas.openxmlformats.org/officeDocument/2006/relationships/hyperlink" Target="https://wiki.nftables.org/wiki-nftables/index.php/Performing_Network_Address_Translation_(NA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14.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jpg"/><Relationship Id="rId4" Type="http://schemas.openxmlformats.org/officeDocument/2006/relationships/image" Target="../media/image19.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22.png"/><Relationship Id="rId5" Type="http://schemas.openxmlformats.org/officeDocument/2006/relationships/hyperlink" Target="https://docs.mythic-c2.net/installation" TargetMode="External"/><Relationship Id="rId6" Type="http://schemas.openxmlformats.org/officeDocument/2006/relationships/hyperlink" Target="https://github.com/MythicC2Profiles/http" TargetMode="External"/><Relationship Id="rId7" Type="http://schemas.openxmlformats.org/officeDocument/2006/relationships/hyperlink" Target="https://github.com/MythicAgents/Apollo"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jp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hyperlink" Target="https://github.com/quiggleypuff/EvilProfil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jpg"/><Relationship Id="rId4" Type="http://schemas.openxmlformats.org/officeDocument/2006/relationships/image" Target="../media/image15.png"/><Relationship Id="rId5"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jp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5.jp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5.jpg"/><Relationship Id="rId4" Type="http://schemas.openxmlformats.org/officeDocument/2006/relationships/hyperlink" Target="https://github.com/SecureAuthCorp/impack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jpg"/><Relationship Id="rId4" Type="http://schemas.openxmlformats.org/officeDocument/2006/relationships/image" Target="../media/image17.png"/><Relationship Id="rId5"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hyperlink" Target="https://docs.microsoft.com/en-us/dotnet/framework/unmanaged-api/profiling/profiling-over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5"/>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Detecting COR_PROFILER Manipulation for Persistence</a:t>
            </a:r>
            <a:endParaRPr/>
          </a:p>
        </p:txBody>
      </p:sp>
      <p:sp>
        <p:nvSpPr>
          <p:cNvPr id="104" name="Google Shape;104;p25"/>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Jose &amp; Tyler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34"/>
          <p:cNvSpPr txBox="1"/>
          <p:nvPr>
            <p:ph type="title"/>
          </p:nvPr>
        </p:nvSpPr>
        <p:spPr>
          <a:xfrm>
            <a:off x="4572000" y="1912875"/>
            <a:ext cx="4516200" cy="91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Abusing COR_PROFILER manipulation</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5"/>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Things you can do with COR_PROFILER</a:t>
            </a:r>
            <a:endParaRPr/>
          </a:p>
        </p:txBody>
      </p:sp>
      <p:sp>
        <p:nvSpPr>
          <p:cNvPr id="168" name="Google Shape;16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dk2"/>
                </a:solidFill>
              </a:rPr>
              <a:t>Persistence (We played with this)</a:t>
            </a:r>
            <a:endParaRPr>
              <a:solidFill>
                <a:schemeClr val="dk2"/>
              </a:solidFill>
            </a:endParaRPr>
          </a:p>
          <a:p>
            <a:pPr indent="-317500" lvl="1" marL="914400" rtl="0" algn="l">
              <a:spcBef>
                <a:spcPts val="0"/>
              </a:spcBef>
              <a:spcAft>
                <a:spcPts val="0"/>
              </a:spcAft>
              <a:buClr>
                <a:schemeClr val="dk2"/>
              </a:buClr>
              <a:buSzPts val="1400"/>
              <a:buFont typeface="Source Sans Pro"/>
              <a:buChar char="○"/>
            </a:pPr>
            <a:r>
              <a:rPr lang="en" u="sng">
                <a:solidFill>
                  <a:schemeClr val="hlink"/>
                </a:solidFill>
                <a:latin typeface="Source Sans Pro"/>
                <a:ea typeface="Source Sans Pro"/>
                <a:cs typeface="Source Sans Pro"/>
                <a:sym typeface="Source Sans Pro"/>
                <a:hlinkClick r:id="rId4"/>
              </a:rPr>
              <a:t>https://dmcxblue.gitbook.io/red-team-notes-2-0/red-team-techniques/persistence</a:t>
            </a:r>
            <a:endParaRPr>
              <a:solidFill>
                <a:schemeClr val="dk2"/>
              </a:solidFill>
              <a:latin typeface="Source Sans Pro"/>
              <a:ea typeface="Source Sans Pro"/>
              <a:cs typeface="Source Sans Pro"/>
              <a:sym typeface="Source Sans Pro"/>
            </a:endParaRPr>
          </a:p>
          <a:p>
            <a:pPr indent="-317500" lvl="1" marL="914400" rtl="0" algn="l">
              <a:spcBef>
                <a:spcPts val="0"/>
              </a:spcBef>
              <a:spcAft>
                <a:spcPts val="0"/>
              </a:spcAft>
              <a:buClr>
                <a:schemeClr val="dk2"/>
              </a:buClr>
              <a:buSzPts val="1400"/>
              <a:buFont typeface="Source Sans Pro"/>
              <a:buChar char="○"/>
            </a:pPr>
            <a:r>
              <a:rPr lang="en" u="sng">
                <a:solidFill>
                  <a:schemeClr val="hlink"/>
                </a:solidFill>
                <a:latin typeface="Source Sans Pro"/>
                <a:ea typeface="Source Sans Pro"/>
                <a:cs typeface="Source Sans Pro"/>
                <a:sym typeface="Source Sans Pro"/>
                <a:hlinkClick r:id="rId5"/>
              </a:rPr>
              <a:t>https://github.com/redcanaryco/atomic-red-team/blob/master/atomics/T1574.012/T1574.012.md</a:t>
            </a:r>
            <a:endParaRPr>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Char char="●"/>
            </a:pPr>
            <a:r>
              <a:rPr lang="en">
                <a:solidFill>
                  <a:schemeClr val="dk2"/>
                </a:solidFill>
              </a:rPr>
              <a:t>Bypass UAC</a:t>
            </a:r>
            <a:endParaRPr>
              <a:solidFill>
                <a:schemeClr val="dk2"/>
              </a:solidFill>
            </a:endParaRPr>
          </a:p>
          <a:p>
            <a:pPr indent="-317500" lvl="1" marL="914400" rtl="0" algn="l">
              <a:spcBef>
                <a:spcPts val="0"/>
              </a:spcBef>
              <a:spcAft>
                <a:spcPts val="0"/>
              </a:spcAft>
              <a:buClr>
                <a:schemeClr val="dk2"/>
              </a:buClr>
              <a:buSzPts val="1400"/>
              <a:buFont typeface="Source Sans Pro"/>
              <a:buChar char="○"/>
            </a:pPr>
            <a:r>
              <a:rPr lang="en" u="sng">
                <a:solidFill>
                  <a:schemeClr val="hlink"/>
                </a:solidFill>
                <a:latin typeface="Source Sans Pro"/>
                <a:ea typeface="Source Sans Pro"/>
                <a:cs typeface="Source Sans Pro"/>
                <a:sym typeface="Source Sans Pro"/>
                <a:hlinkClick r:id="rId6"/>
              </a:rPr>
              <a:t>https://www.digitalcitizen.life/uac-why-you-should-never-turn-it-off/</a:t>
            </a:r>
            <a:endParaRPr>
              <a:solidFill>
                <a:schemeClr val="dk2"/>
              </a:solidFill>
              <a:latin typeface="Source Sans Pro"/>
              <a:ea typeface="Source Sans Pro"/>
              <a:cs typeface="Source Sans Pro"/>
              <a:sym typeface="Source Sans Pro"/>
            </a:endParaRPr>
          </a:p>
          <a:p>
            <a:pPr indent="-317500" lvl="1" marL="914400" rtl="0" algn="l">
              <a:spcBef>
                <a:spcPts val="0"/>
              </a:spcBef>
              <a:spcAft>
                <a:spcPts val="0"/>
              </a:spcAft>
              <a:buClr>
                <a:schemeClr val="dk2"/>
              </a:buClr>
              <a:buSzPts val="1400"/>
              <a:buFont typeface="Source Sans Pro"/>
              <a:buChar char="○"/>
            </a:pPr>
            <a:r>
              <a:rPr lang="en" u="sng">
                <a:solidFill>
                  <a:schemeClr val="hlink"/>
                </a:solidFill>
                <a:latin typeface="Source Sans Pro"/>
                <a:ea typeface="Source Sans Pro"/>
                <a:cs typeface="Source Sans Pro"/>
                <a:sym typeface="Source Sans Pro"/>
                <a:hlinkClick r:id="rId7"/>
              </a:rPr>
              <a:t>https://offsec.almond.consulting/UAC-bypass-dotnet.html</a:t>
            </a:r>
            <a:endParaRPr>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Char char="●"/>
            </a:pPr>
            <a:r>
              <a:rPr lang="en">
                <a:solidFill>
                  <a:schemeClr val="dk2"/>
                </a:solidFill>
              </a:rPr>
              <a:t>Bypass App Whitelisting</a:t>
            </a:r>
            <a:endParaRPr>
              <a:solidFill>
                <a:schemeClr val="dk2"/>
              </a:solidFill>
            </a:endParaRPr>
          </a:p>
          <a:p>
            <a:pPr indent="-317500" lvl="1" marL="914400" rtl="0" algn="l">
              <a:spcBef>
                <a:spcPts val="0"/>
              </a:spcBef>
              <a:spcAft>
                <a:spcPts val="0"/>
              </a:spcAft>
              <a:buClr>
                <a:schemeClr val="dk2"/>
              </a:buClr>
              <a:buSzPts val="1400"/>
              <a:buFont typeface="Source Sans Pro"/>
              <a:buChar char="○"/>
            </a:pPr>
            <a:r>
              <a:rPr lang="en" u="sng">
                <a:solidFill>
                  <a:schemeClr val="hlink"/>
                </a:solidFill>
                <a:latin typeface="Source Sans Pro"/>
                <a:ea typeface="Source Sans Pro"/>
                <a:cs typeface="Source Sans Pro"/>
                <a:sym typeface="Source Sans Pro"/>
                <a:hlinkClick r:id="rId8"/>
              </a:rPr>
              <a:t>https://digitalguardian.com/blog/what-application-whitelisting-application-whitelisting-definition</a:t>
            </a:r>
            <a:endParaRPr>
              <a:solidFill>
                <a:schemeClr val="dk2"/>
              </a:solidFill>
              <a:latin typeface="Source Sans Pro"/>
              <a:ea typeface="Source Sans Pro"/>
              <a:cs typeface="Source Sans Pro"/>
              <a:sym typeface="Source Sans Pro"/>
            </a:endParaRPr>
          </a:p>
          <a:p>
            <a:pPr indent="-317500" lvl="1" marL="914400" rtl="0" algn="l">
              <a:spcBef>
                <a:spcPts val="0"/>
              </a:spcBef>
              <a:spcAft>
                <a:spcPts val="0"/>
              </a:spcAft>
              <a:buClr>
                <a:schemeClr val="dk2"/>
              </a:buClr>
              <a:buSzPts val="1400"/>
              <a:buFont typeface="Source Sans Pro"/>
              <a:buChar char="○"/>
            </a:pPr>
            <a:r>
              <a:rPr lang="en" u="sng">
                <a:solidFill>
                  <a:schemeClr val="hlink"/>
                </a:solidFill>
                <a:latin typeface="Source Sans Pro"/>
                <a:ea typeface="Source Sans Pro"/>
                <a:cs typeface="Source Sans Pro"/>
                <a:sym typeface="Source Sans Pro"/>
                <a:hlinkClick r:id="rId9"/>
              </a:rPr>
              <a:t>https://0xdf.gitlab.io/2019/03/15/htb-ethereal-cor.html</a:t>
            </a:r>
            <a:endParaRPr>
              <a:solidFill>
                <a:schemeClr val="accent1"/>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6"/>
          <p:cNvSpPr txBox="1"/>
          <p:nvPr>
            <p:ph type="title"/>
          </p:nvPr>
        </p:nvSpPr>
        <p:spPr>
          <a:xfrm>
            <a:off x="4572000" y="1912875"/>
            <a:ext cx="4516200" cy="91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Testing Environment</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7"/>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Environment</a:t>
            </a:r>
            <a:endParaRPr/>
          </a:p>
        </p:txBody>
      </p:sp>
      <p:sp>
        <p:nvSpPr>
          <p:cNvPr id="180" name="Google Shape;18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accent1"/>
              </a:buClr>
              <a:buSzPts val="1800"/>
              <a:buFont typeface="Source Sans Pro"/>
              <a:buChar char="●"/>
            </a:pPr>
            <a:r>
              <a:rPr lang="en">
                <a:solidFill>
                  <a:schemeClr val="dk2"/>
                </a:solidFill>
              </a:rPr>
              <a:t>1st test</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Used </a:t>
            </a:r>
            <a:r>
              <a:rPr lang="en" u="sng">
                <a:solidFill>
                  <a:schemeClr val="hlink"/>
                </a:solidFill>
                <a:latin typeface="Source Sans Pro"/>
                <a:ea typeface="Source Sans Pro"/>
                <a:cs typeface="Source Sans Pro"/>
                <a:sym typeface="Source Sans Pro"/>
                <a:hlinkClick r:id="rId4"/>
              </a:rPr>
              <a:t>Azure-Sentinel2Go</a:t>
            </a:r>
            <a:r>
              <a:rPr lang="en">
                <a:solidFill>
                  <a:schemeClr val="dk2"/>
                </a:solidFill>
              </a:rPr>
              <a:t> for everything</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1 Windows VM for victim</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1 Ubuntu VM with metasploit for red team</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Both VMs in Azure, in the same VNet</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This worked but it was kind of unrealistic, and boring</a:t>
            </a:r>
            <a:endParaRPr>
              <a:solidFill>
                <a:schemeClr val="dk2"/>
              </a:solidFill>
            </a:endParaRPr>
          </a:p>
          <a:p>
            <a:pPr indent="0" lvl="0" marL="914400" rtl="0" algn="l">
              <a:spcBef>
                <a:spcPts val="1200"/>
              </a:spcBef>
              <a:spcAft>
                <a:spcPts val="0"/>
              </a:spcAft>
              <a:buNone/>
            </a:pPr>
            <a:r>
              <a:rPr lang="en">
                <a:solidFill>
                  <a:schemeClr val="dk2"/>
                </a:solidFill>
              </a:rPr>
              <a:t> </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Subsequent tests (so far)</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Used </a:t>
            </a:r>
            <a:r>
              <a:rPr lang="en" u="sng">
                <a:solidFill>
                  <a:schemeClr val="accent5"/>
                </a:solidFill>
                <a:latin typeface="Source Sans Pro"/>
                <a:ea typeface="Source Sans Pro"/>
                <a:cs typeface="Source Sans Pro"/>
                <a:sym typeface="Source Sans Pro"/>
                <a:hlinkClick r:id="rId5">
                  <a:extLst>
                    <a:ext uri="{A12FA001-AC4F-418D-AE19-62706E023703}">
                      <ahyp:hlinkClr val="tx"/>
                    </a:ext>
                  </a:extLst>
                </a:hlinkClick>
              </a:rPr>
              <a:t>Azure-Sentinel2Go</a:t>
            </a:r>
            <a:r>
              <a:rPr lang="en">
                <a:solidFill>
                  <a:schemeClr val="dk2"/>
                </a:solidFill>
                <a:latin typeface="Source Sans Pro"/>
                <a:ea typeface="Source Sans Pro"/>
                <a:cs typeface="Source Sans Pro"/>
                <a:sym typeface="Source Sans Pro"/>
              </a:rPr>
              <a:t> </a:t>
            </a:r>
            <a:r>
              <a:rPr lang="en">
                <a:solidFill>
                  <a:schemeClr val="dk2"/>
                </a:solidFill>
              </a:rPr>
              <a:t>for the victim</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1 Windows VM for victim in Azure</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Custom red team infrastructure separate from Victim VM network</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More realistic and more fun</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8"/>
          <p:cNvSpPr txBox="1"/>
          <p:nvPr>
            <p:ph type="title"/>
          </p:nvPr>
        </p:nvSpPr>
        <p:spPr>
          <a:xfrm>
            <a:off x="4572000" y="1912875"/>
            <a:ext cx="4516200" cy="91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Red Team Infrastructure Setup</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9"/>
          <p:cNvSpPr/>
          <p:nvPr/>
        </p:nvSpPr>
        <p:spPr>
          <a:xfrm>
            <a:off x="0" y="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Servers</a:t>
            </a:r>
            <a:endParaRPr/>
          </a:p>
        </p:txBody>
      </p:sp>
      <p:sp>
        <p:nvSpPr>
          <p:cNvPr id="192" name="Google Shape;192;p39"/>
          <p:cNvSpPr txBox="1"/>
          <p:nvPr>
            <p:ph idx="1" type="body"/>
          </p:nvPr>
        </p:nvSpPr>
        <p:spPr>
          <a:xfrm>
            <a:off x="311700" y="1152475"/>
            <a:ext cx="8520600" cy="1079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2"/>
              </a:buClr>
              <a:buSzPts val="1800"/>
              <a:buChar char="●"/>
            </a:pPr>
            <a:r>
              <a:rPr lang="en">
                <a:solidFill>
                  <a:schemeClr val="accent1"/>
                </a:solidFill>
              </a:rPr>
              <a:t>2 for redirectors</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1 for hosting payloads</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1 for C2</a:t>
            </a:r>
            <a:endParaRPr>
              <a:solidFill>
                <a:schemeClr val="accent1"/>
              </a:solidFill>
            </a:endParaRPr>
          </a:p>
        </p:txBody>
      </p:sp>
      <p:pic>
        <p:nvPicPr>
          <p:cNvPr id="193" name="Google Shape;193;p39"/>
          <p:cNvPicPr preferRelativeResize="0"/>
          <p:nvPr/>
        </p:nvPicPr>
        <p:blipFill>
          <a:blip r:embed="rId4">
            <a:alphaModFix/>
          </a:blip>
          <a:stretch>
            <a:fillRect/>
          </a:stretch>
        </p:blipFill>
        <p:spPr>
          <a:xfrm>
            <a:off x="0" y="2315620"/>
            <a:ext cx="9143999" cy="20601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40"/>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Domain Names</a:t>
            </a:r>
            <a:endParaRPr/>
          </a:p>
        </p:txBody>
      </p:sp>
      <p:sp>
        <p:nvSpPr>
          <p:cNvPr id="200" name="Google Shape;200;p40"/>
          <p:cNvSpPr txBox="1"/>
          <p:nvPr>
            <p:ph idx="1" type="body"/>
          </p:nvPr>
        </p:nvSpPr>
        <p:spPr>
          <a:xfrm>
            <a:off x="311700" y="1152475"/>
            <a:ext cx="8520600" cy="787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accent1"/>
                </a:solidFill>
              </a:rPr>
              <a:t>1 for the C2 redirector</a:t>
            </a:r>
            <a:endParaRPr>
              <a:solidFill>
                <a:schemeClr val="accent1"/>
              </a:solidFill>
            </a:endParaRPr>
          </a:p>
          <a:p>
            <a:pPr indent="-342900" lvl="0" marL="457200" rtl="0" algn="l">
              <a:spcBef>
                <a:spcPts val="0"/>
              </a:spcBef>
              <a:spcAft>
                <a:spcPts val="0"/>
              </a:spcAft>
              <a:buClr>
                <a:schemeClr val="accent1"/>
              </a:buClr>
              <a:buSzPts val="1800"/>
              <a:buChar char="●"/>
            </a:pPr>
            <a:r>
              <a:rPr lang="en">
                <a:solidFill>
                  <a:schemeClr val="accent1"/>
                </a:solidFill>
              </a:rPr>
              <a:t>1 for the payload redirector</a:t>
            </a:r>
            <a:endParaRPr>
              <a:solidFill>
                <a:schemeClr val="accent1"/>
              </a:solidFill>
            </a:endParaRPr>
          </a:p>
        </p:txBody>
      </p:sp>
      <p:pic>
        <p:nvPicPr>
          <p:cNvPr id="201" name="Google Shape;201;p40"/>
          <p:cNvPicPr preferRelativeResize="0"/>
          <p:nvPr/>
        </p:nvPicPr>
        <p:blipFill>
          <a:blip r:embed="rId4">
            <a:alphaModFix/>
          </a:blip>
          <a:stretch>
            <a:fillRect/>
          </a:stretch>
        </p:blipFill>
        <p:spPr>
          <a:xfrm>
            <a:off x="0" y="2401158"/>
            <a:ext cx="9144001" cy="11031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41"/>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CDN</a:t>
            </a:r>
            <a:endParaRPr/>
          </a:p>
        </p:txBody>
      </p:sp>
      <p:sp>
        <p:nvSpPr>
          <p:cNvPr id="208" name="Google Shape;208;p41"/>
          <p:cNvSpPr txBox="1"/>
          <p:nvPr>
            <p:ph idx="1" type="body"/>
          </p:nvPr>
        </p:nvSpPr>
        <p:spPr>
          <a:xfrm>
            <a:off x="311700" y="1152475"/>
            <a:ext cx="3840000" cy="3376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dk2"/>
                </a:solidFill>
              </a:rPr>
              <a:t>1 for C2 domain</a:t>
            </a:r>
            <a:endParaRPr>
              <a:solidFill>
                <a:schemeClr val="dk2"/>
              </a:solidFill>
            </a:endParaRPr>
          </a:p>
          <a:p>
            <a:pPr indent="0" lvl="0" marL="0" rtl="0" algn="l">
              <a:spcBef>
                <a:spcPts val="1200"/>
              </a:spcBef>
              <a:spcAft>
                <a:spcPts val="0"/>
              </a:spcAft>
              <a:buNone/>
            </a:pPr>
            <a:r>
              <a:rPr lang="en">
                <a:solidFill>
                  <a:schemeClr val="dk2"/>
                </a:solidFill>
              </a:rPr>
              <a:t>I didn’t try domain fronting through a different domain, but this could be used for that. </a:t>
            </a:r>
            <a:endParaRPr>
              <a:solidFill>
                <a:schemeClr val="dk2"/>
              </a:solidFill>
            </a:endParaRPr>
          </a:p>
          <a:p>
            <a:pPr indent="0" lvl="0" marL="0" rtl="0" algn="l">
              <a:spcBef>
                <a:spcPts val="1200"/>
              </a:spcBef>
              <a:spcAft>
                <a:spcPts val="0"/>
              </a:spcAft>
              <a:buNone/>
            </a:pPr>
            <a:r>
              <a:rPr lang="en" u="sng">
                <a:solidFill>
                  <a:schemeClr val="hlink"/>
                </a:solidFill>
                <a:latin typeface="Source Sans Pro"/>
                <a:ea typeface="Source Sans Pro"/>
                <a:cs typeface="Source Sans Pro"/>
                <a:sym typeface="Source Sans Pro"/>
                <a:hlinkClick r:id="rId4"/>
              </a:rPr>
              <a:t>https://bigb0ss.medium.com/redteam-c2-redirector-domain-fronting-setup-azure-adbedbd28305</a:t>
            </a:r>
            <a:endParaRPr>
              <a:solidFill>
                <a:schemeClr val="dk2"/>
              </a:solidFill>
              <a:latin typeface="Source Sans Pro"/>
              <a:ea typeface="Source Sans Pro"/>
              <a:cs typeface="Source Sans Pro"/>
              <a:sym typeface="Source Sans Pro"/>
            </a:endParaRPr>
          </a:p>
          <a:p>
            <a:pPr indent="0" lvl="0" marL="0" rtl="0" algn="l">
              <a:spcBef>
                <a:spcPts val="1200"/>
              </a:spcBef>
              <a:spcAft>
                <a:spcPts val="1200"/>
              </a:spcAft>
              <a:buNone/>
            </a:pPr>
            <a:r>
              <a:t/>
            </a:r>
            <a:endParaRPr>
              <a:solidFill>
                <a:schemeClr val="dk2"/>
              </a:solidFill>
            </a:endParaRPr>
          </a:p>
        </p:txBody>
      </p:sp>
      <p:pic>
        <p:nvPicPr>
          <p:cNvPr id="209" name="Google Shape;209;p41"/>
          <p:cNvPicPr preferRelativeResize="0"/>
          <p:nvPr/>
        </p:nvPicPr>
        <p:blipFill>
          <a:blip r:embed="rId5">
            <a:alphaModFix/>
          </a:blip>
          <a:stretch>
            <a:fillRect/>
          </a:stretch>
        </p:blipFill>
        <p:spPr>
          <a:xfrm>
            <a:off x="4239500" y="52000"/>
            <a:ext cx="4782926" cy="5039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42"/>
          <p:cNvSpPr/>
          <p:nvPr/>
        </p:nvSpPr>
        <p:spPr>
          <a:xfrm>
            <a:off x="0" y="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Rediretors with nftables</a:t>
            </a:r>
            <a:endParaRPr/>
          </a:p>
        </p:txBody>
      </p:sp>
      <p:pic>
        <p:nvPicPr>
          <p:cNvPr descr="nftables commands used to set up the redirector to the C2 server" id="216" name="Google Shape;216;p42" title="C2 redirector setup"/>
          <p:cNvPicPr preferRelativeResize="0"/>
          <p:nvPr/>
        </p:nvPicPr>
        <p:blipFill rotWithShape="1">
          <a:blip r:embed="rId4">
            <a:alphaModFix/>
          </a:blip>
          <a:srcRect b="0" l="0" r="13442" t="0"/>
          <a:stretch/>
        </p:blipFill>
        <p:spPr>
          <a:xfrm>
            <a:off x="166100" y="1813875"/>
            <a:ext cx="8811801" cy="1387149"/>
          </a:xfrm>
          <a:prstGeom prst="rect">
            <a:avLst/>
          </a:prstGeom>
          <a:noFill/>
          <a:ln>
            <a:noFill/>
          </a:ln>
        </p:spPr>
      </p:pic>
      <p:pic>
        <p:nvPicPr>
          <p:cNvPr descr="nftables commands used to set up the redirector to the payload server" id="217" name="Google Shape;217;p42" title="Payload redirector setup"/>
          <p:cNvPicPr preferRelativeResize="0"/>
          <p:nvPr/>
        </p:nvPicPr>
        <p:blipFill>
          <a:blip r:embed="rId5">
            <a:alphaModFix/>
          </a:blip>
          <a:stretch>
            <a:fillRect/>
          </a:stretch>
        </p:blipFill>
        <p:spPr>
          <a:xfrm>
            <a:off x="145938" y="3336875"/>
            <a:ext cx="8852124" cy="1206125"/>
          </a:xfrm>
          <a:prstGeom prst="rect">
            <a:avLst/>
          </a:prstGeom>
          <a:noFill/>
          <a:ln>
            <a:noFill/>
          </a:ln>
        </p:spPr>
      </p:pic>
      <p:sp>
        <p:nvSpPr>
          <p:cNvPr id="218" name="Google Shape;218;p42"/>
          <p:cNvSpPr txBox="1"/>
          <p:nvPr/>
        </p:nvSpPr>
        <p:spPr>
          <a:xfrm>
            <a:off x="166050" y="1054350"/>
            <a:ext cx="881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https://github.com/bluscreenofjeff/Red-Team-Infrastructure-Wiki#iptables-for-http</a:t>
            </a:r>
            <a:endParaRPr/>
          </a:p>
          <a:p>
            <a:pPr indent="0" lvl="0" marL="0" rtl="0" algn="l">
              <a:spcBef>
                <a:spcPts val="0"/>
              </a:spcBef>
              <a:spcAft>
                <a:spcPts val="0"/>
              </a:spcAft>
              <a:buNone/>
            </a:pPr>
            <a:r>
              <a:rPr lang="en" u="sng">
                <a:solidFill>
                  <a:schemeClr val="hlink"/>
                </a:solidFill>
                <a:latin typeface="Source Sans Pro"/>
                <a:ea typeface="Source Sans Pro"/>
                <a:cs typeface="Source Sans Pro"/>
                <a:sym typeface="Source Sans Pro"/>
                <a:hlinkClick r:id="rId7"/>
              </a:rPr>
              <a:t>https://wiki.nftables.org/wiki-nftables/index.php/Performing_Network_Address_Translation_(NAT)</a:t>
            </a:r>
            <a:endParaRPr>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43"/>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Payload Server / Pretending to be sysinternals</a:t>
            </a:r>
            <a:endParaRPr/>
          </a:p>
        </p:txBody>
      </p:sp>
      <p:sp>
        <p:nvSpPr>
          <p:cNvPr id="225" name="Google Shape;22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2"/>
                </a:solidFill>
              </a:rPr>
              <a:t>The payload server domain name was </a:t>
            </a:r>
            <a:r>
              <a:rPr b="1" lang="en">
                <a:solidFill>
                  <a:schemeClr val="dk2"/>
                </a:solidFill>
              </a:rPr>
              <a:t>sysinternals.live</a:t>
            </a:r>
            <a:r>
              <a:rPr lang="en">
                <a:solidFill>
                  <a:schemeClr val="dk2"/>
                </a:solidFill>
              </a:rPr>
              <a:t>, which is close to the legitimate </a:t>
            </a:r>
            <a:r>
              <a:rPr b="1" lang="en">
                <a:solidFill>
                  <a:schemeClr val="dk2"/>
                </a:solidFill>
              </a:rPr>
              <a:t>live.sysinternals.com</a:t>
            </a:r>
            <a:endParaRPr>
              <a:solidFill>
                <a:schemeClr val="dk2"/>
              </a:solidFill>
            </a:endParaRPr>
          </a:p>
          <a:p>
            <a:pPr indent="0" lvl="0" marL="0" rtl="0" algn="l">
              <a:spcBef>
                <a:spcPts val="1200"/>
              </a:spcBef>
              <a:spcAft>
                <a:spcPts val="0"/>
              </a:spcAft>
              <a:buNone/>
            </a:pPr>
            <a:r>
              <a:rPr lang="en">
                <a:solidFill>
                  <a:schemeClr val="dk2"/>
                </a:solidFill>
              </a:rPr>
              <a:t>The real sysinternals site has an website and SMB shares for people to download sysinternals. I can copy all the files from the real sysinternals to the evil sysinternals, and will look the same (pretty much)</a:t>
            </a:r>
            <a:endParaRPr>
              <a:solidFill>
                <a:schemeClr val="dk2"/>
              </a:solidFill>
            </a:endParaRPr>
          </a:p>
          <a:p>
            <a:pPr indent="0" lvl="0" marL="0" rtl="0" algn="l">
              <a:spcBef>
                <a:spcPts val="1200"/>
              </a:spcBef>
              <a:spcAft>
                <a:spcPts val="0"/>
              </a:spcAft>
              <a:buNone/>
            </a:pPr>
            <a:r>
              <a:rPr lang="en">
                <a:solidFill>
                  <a:schemeClr val="dk2"/>
                </a:solidFill>
              </a:rPr>
              <a:t>We can serve our payloads alongside the sysinternals stuff to look more legitimate. We could also serve fake versions of the sysinternals tools too.</a:t>
            </a:r>
            <a:endParaRPr>
              <a:solidFill>
                <a:schemeClr val="dk2"/>
              </a:solidFill>
            </a:endParaRPr>
          </a:p>
          <a:p>
            <a:pPr indent="0" lvl="0" marL="0" rtl="0" algn="l">
              <a:spcBef>
                <a:spcPts val="1200"/>
              </a:spcBef>
              <a:spcAft>
                <a:spcPts val="1200"/>
              </a:spcAft>
              <a:buNone/>
            </a:pPr>
            <a:r>
              <a:rPr lang="en">
                <a:solidFill>
                  <a:schemeClr val="dk2"/>
                </a:solidFill>
              </a:rPr>
              <a:t>There are nicer ways to do this, like with apache rewrite rules and stuff, but I’m busy and this works so shut up</a:t>
            </a:r>
            <a:endParaRPr i="1">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110" name="Google Shape;110;p26"/>
          <p:cNvSpPr txBox="1"/>
          <p:nvPr>
            <p:ph idx="1" type="body"/>
          </p:nvPr>
        </p:nvSpPr>
        <p:spPr>
          <a:xfrm>
            <a:off x="311700" y="1152475"/>
            <a:ext cx="8520600" cy="37647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SzPct val="100000"/>
              <a:buAutoNum type="romanUcPeriod"/>
            </a:pPr>
            <a:r>
              <a:rPr lang="en"/>
              <a:t>Introduction</a:t>
            </a:r>
            <a:endParaRPr/>
          </a:p>
          <a:p>
            <a:pPr indent="-290830" lvl="1" marL="914400" rtl="0" algn="l">
              <a:spcBef>
                <a:spcPts val="0"/>
              </a:spcBef>
              <a:spcAft>
                <a:spcPts val="0"/>
              </a:spcAft>
              <a:buSzPct val="100000"/>
              <a:buAutoNum type="alphaUcPeriod"/>
            </a:pPr>
            <a:r>
              <a:rPr lang="en"/>
              <a:t>Mockingbird</a:t>
            </a:r>
            <a:endParaRPr/>
          </a:p>
          <a:p>
            <a:pPr indent="-290830" lvl="1" marL="914400" rtl="0" algn="l">
              <a:spcBef>
                <a:spcPts val="0"/>
              </a:spcBef>
              <a:spcAft>
                <a:spcPts val="0"/>
              </a:spcAft>
              <a:buSzPct val="100000"/>
              <a:buAutoNum type="alphaUcPeriod"/>
            </a:pPr>
            <a:r>
              <a:rPr lang="en"/>
              <a:t>Description of the exercise</a:t>
            </a:r>
            <a:endParaRPr/>
          </a:p>
          <a:p>
            <a:pPr indent="-290830" lvl="1" marL="914400" rtl="0" algn="l">
              <a:spcBef>
                <a:spcPts val="0"/>
              </a:spcBef>
              <a:spcAft>
                <a:spcPts val="0"/>
              </a:spcAft>
              <a:buSzPct val="100000"/>
              <a:buAutoNum type="alphaUcPeriod"/>
            </a:pPr>
            <a:r>
              <a:rPr lang="en"/>
              <a:t>Assumptions</a:t>
            </a:r>
            <a:endParaRPr/>
          </a:p>
          <a:p>
            <a:pPr indent="-308610" lvl="0" marL="457200" rtl="0" algn="l">
              <a:spcBef>
                <a:spcPts val="0"/>
              </a:spcBef>
              <a:spcAft>
                <a:spcPts val="0"/>
              </a:spcAft>
              <a:buSzPct val="100000"/>
              <a:buAutoNum type="romanUcPeriod"/>
            </a:pPr>
            <a:r>
              <a:rPr lang="en"/>
              <a:t>Basic Concepts</a:t>
            </a:r>
            <a:endParaRPr/>
          </a:p>
          <a:p>
            <a:pPr indent="-290830" lvl="1" marL="914400" rtl="0" algn="l">
              <a:spcBef>
                <a:spcPts val="0"/>
              </a:spcBef>
              <a:spcAft>
                <a:spcPts val="0"/>
              </a:spcAft>
              <a:buSzPct val="100000"/>
              <a:buAutoNum type="alphaUcPeriod"/>
            </a:pPr>
            <a:r>
              <a:rPr lang="en"/>
              <a:t>Environment variables</a:t>
            </a:r>
            <a:endParaRPr/>
          </a:p>
          <a:p>
            <a:pPr indent="-290830" lvl="1" marL="914400" rtl="0" algn="l">
              <a:spcBef>
                <a:spcPts val="0"/>
              </a:spcBef>
              <a:spcAft>
                <a:spcPts val="0"/>
              </a:spcAft>
              <a:buSzPct val="100000"/>
              <a:buAutoNum type="alphaUcPeriod"/>
            </a:pPr>
            <a:r>
              <a:rPr lang="en"/>
              <a:t>.NET framework</a:t>
            </a:r>
            <a:endParaRPr/>
          </a:p>
          <a:p>
            <a:pPr indent="-290830" lvl="1" marL="914400" rtl="0" algn="l">
              <a:spcBef>
                <a:spcPts val="0"/>
              </a:spcBef>
              <a:spcAft>
                <a:spcPts val="0"/>
              </a:spcAft>
              <a:buSzPct val="100000"/>
              <a:buAutoNum type="alphaUcPeriod"/>
            </a:pPr>
            <a:r>
              <a:rPr lang="en"/>
              <a:t>What are PROFILERs and Why do you use it in your Network Environment</a:t>
            </a:r>
            <a:endParaRPr/>
          </a:p>
          <a:p>
            <a:pPr indent="-308610" lvl="0" marL="457200" rtl="0" algn="l">
              <a:spcBef>
                <a:spcPts val="0"/>
              </a:spcBef>
              <a:spcAft>
                <a:spcPts val="0"/>
              </a:spcAft>
              <a:buSzPct val="100000"/>
              <a:buAutoNum type="romanUcPeriod"/>
            </a:pPr>
            <a:r>
              <a:rPr lang="en"/>
              <a:t>Abusing COR_PROFILER</a:t>
            </a:r>
            <a:endParaRPr/>
          </a:p>
          <a:p>
            <a:pPr indent="-290830" lvl="1" marL="914400" rtl="0" algn="l">
              <a:spcBef>
                <a:spcPts val="0"/>
              </a:spcBef>
              <a:spcAft>
                <a:spcPts val="0"/>
              </a:spcAft>
              <a:buSzPct val="100000"/>
              <a:buAutoNum type="alphaUcPeriod"/>
            </a:pPr>
            <a:r>
              <a:rPr lang="en"/>
              <a:t>How it can be abused</a:t>
            </a:r>
            <a:endParaRPr/>
          </a:p>
          <a:p>
            <a:pPr indent="-290830" lvl="1" marL="914400" rtl="0" algn="l">
              <a:spcBef>
                <a:spcPts val="0"/>
              </a:spcBef>
              <a:spcAft>
                <a:spcPts val="0"/>
              </a:spcAft>
              <a:buSzPct val="100000"/>
              <a:buAutoNum type="alphaUcPeriod"/>
            </a:pPr>
            <a:r>
              <a:rPr lang="en"/>
              <a:t>How I abused it</a:t>
            </a:r>
            <a:endParaRPr/>
          </a:p>
          <a:p>
            <a:pPr indent="-290830" lvl="2" marL="1371600" rtl="0" algn="l">
              <a:spcBef>
                <a:spcPts val="0"/>
              </a:spcBef>
              <a:spcAft>
                <a:spcPts val="0"/>
              </a:spcAft>
              <a:buSzPct val="100000"/>
              <a:buAutoNum type="arabicPeriod"/>
            </a:pPr>
            <a:r>
              <a:rPr lang="en"/>
              <a:t>Testing Environment</a:t>
            </a:r>
            <a:endParaRPr/>
          </a:p>
          <a:p>
            <a:pPr indent="-290830" lvl="2" marL="1371600" rtl="0" algn="l">
              <a:spcBef>
                <a:spcPts val="0"/>
              </a:spcBef>
              <a:spcAft>
                <a:spcPts val="0"/>
              </a:spcAft>
              <a:buSzPct val="100000"/>
              <a:buAutoNum type="arabicPeriod"/>
            </a:pPr>
            <a:r>
              <a:rPr lang="en"/>
              <a:t>Infrastructure setup</a:t>
            </a:r>
            <a:endParaRPr/>
          </a:p>
          <a:p>
            <a:pPr indent="-290830" lvl="2" marL="1371600" rtl="0" algn="l">
              <a:spcBef>
                <a:spcPts val="0"/>
              </a:spcBef>
              <a:spcAft>
                <a:spcPts val="0"/>
              </a:spcAft>
              <a:buSzPct val="100000"/>
              <a:buAutoNum type="arabicPeriod"/>
            </a:pPr>
            <a:r>
              <a:rPr lang="en"/>
              <a:t>Payload setup</a:t>
            </a:r>
            <a:endParaRPr/>
          </a:p>
          <a:p>
            <a:pPr indent="-290830" lvl="2" marL="1371600" rtl="0" algn="l">
              <a:spcBef>
                <a:spcPts val="0"/>
              </a:spcBef>
              <a:spcAft>
                <a:spcPts val="0"/>
              </a:spcAft>
              <a:buSzPct val="100000"/>
              <a:buAutoNum type="arabicPeriod"/>
            </a:pPr>
            <a:r>
              <a:rPr lang="en"/>
              <a:t>Testing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44"/>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Payload Server / mimicking website</a:t>
            </a:r>
            <a:endParaRPr/>
          </a:p>
        </p:txBody>
      </p:sp>
      <p:pic>
        <p:nvPicPr>
          <p:cNvPr id="232" name="Google Shape;232;p44"/>
          <p:cNvPicPr preferRelativeResize="0"/>
          <p:nvPr/>
        </p:nvPicPr>
        <p:blipFill>
          <a:blip r:embed="rId4">
            <a:alphaModFix/>
          </a:blip>
          <a:stretch>
            <a:fillRect/>
          </a:stretch>
        </p:blipFill>
        <p:spPr>
          <a:xfrm>
            <a:off x="415625" y="1522688"/>
            <a:ext cx="8153400" cy="866775"/>
          </a:xfrm>
          <a:prstGeom prst="rect">
            <a:avLst/>
          </a:prstGeom>
          <a:noFill/>
          <a:ln>
            <a:noFill/>
          </a:ln>
        </p:spPr>
      </p:pic>
      <p:pic>
        <p:nvPicPr>
          <p:cNvPr id="233" name="Google Shape;233;p44"/>
          <p:cNvPicPr preferRelativeResize="0"/>
          <p:nvPr/>
        </p:nvPicPr>
        <p:blipFill rotWithShape="1">
          <a:blip r:embed="rId5">
            <a:alphaModFix/>
          </a:blip>
          <a:srcRect b="53371" l="0" r="0" t="0"/>
          <a:stretch/>
        </p:blipFill>
        <p:spPr>
          <a:xfrm>
            <a:off x="415625" y="2485450"/>
            <a:ext cx="8153401" cy="2568826"/>
          </a:xfrm>
          <a:prstGeom prst="rect">
            <a:avLst/>
          </a:prstGeom>
          <a:noFill/>
          <a:ln>
            <a:noFill/>
          </a:ln>
        </p:spPr>
      </p:pic>
      <p:sp>
        <p:nvSpPr>
          <p:cNvPr id="234" name="Google Shape;234;p44"/>
          <p:cNvSpPr txBox="1"/>
          <p:nvPr/>
        </p:nvSpPr>
        <p:spPr>
          <a:xfrm>
            <a:off x="415625" y="965100"/>
            <a:ext cx="81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Copy the real sysinternals site, change the index.html to say </a:t>
            </a:r>
            <a:r>
              <a:rPr i="1" lang="en">
                <a:latin typeface="Source Sans Pro"/>
                <a:ea typeface="Source Sans Pro"/>
                <a:cs typeface="Source Sans Pro"/>
                <a:sym typeface="Source Sans Pro"/>
              </a:rPr>
              <a:t>sysinternals.live</a:t>
            </a:r>
            <a:r>
              <a:rPr lang="en">
                <a:latin typeface="Source Sans Pro"/>
                <a:ea typeface="Source Sans Pro"/>
                <a:cs typeface="Source Sans Pro"/>
                <a:sym typeface="Source Sans Pro"/>
              </a:rPr>
              <a:t>, and serve with apache</a:t>
            </a:r>
            <a:endParaRPr>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45"/>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Payload Server / mimicking SMB shares</a:t>
            </a:r>
            <a:endParaRPr/>
          </a:p>
        </p:txBody>
      </p:sp>
      <p:pic>
        <p:nvPicPr>
          <p:cNvPr id="241" name="Google Shape;241;p45"/>
          <p:cNvPicPr preferRelativeResize="0"/>
          <p:nvPr/>
        </p:nvPicPr>
        <p:blipFill rotWithShape="1">
          <a:blip r:embed="rId4">
            <a:alphaModFix/>
          </a:blip>
          <a:srcRect b="33226" l="0" r="0" t="0"/>
          <a:stretch/>
        </p:blipFill>
        <p:spPr>
          <a:xfrm>
            <a:off x="58000" y="1658350"/>
            <a:ext cx="7625651" cy="3434426"/>
          </a:xfrm>
          <a:prstGeom prst="rect">
            <a:avLst/>
          </a:prstGeom>
          <a:noFill/>
          <a:ln>
            <a:noFill/>
          </a:ln>
        </p:spPr>
      </p:pic>
      <p:pic>
        <p:nvPicPr>
          <p:cNvPr id="242" name="Google Shape;242;p45"/>
          <p:cNvPicPr preferRelativeResize="0"/>
          <p:nvPr/>
        </p:nvPicPr>
        <p:blipFill>
          <a:blip r:embed="rId5">
            <a:alphaModFix/>
          </a:blip>
          <a:stretch>
            <a:fillRect/>
          </a:stretch>
        </p:blipFill>
        <p:spPr>
          <a:xfrm>
            <a:off x="5481675" y="946375"/>
            <a:ext cx="3495675" cy="2381250"/>
          </a:xfrm>
          <a:prstGeom prst="rect">
            <a:avLst/>
          </a:prstGeom>
          <a:noFill/>
          <a:ln>
            <a:noFill/>
          </a:ln>
        </p:spPr>
      </p:pic>
      <p:sp>
        <p:nvSpPr>
          <p:cNvPr id="243" name="Google Shape;243;p45"/>
          <p:cNvSpPr txBox="1"/>
          <p:nvPr/>
        </p:nvSpPr>
        <p:spPr>
          <a:xfrm>
            <a:off x="1241700" y="1068425"/>
            <a:ext cx="33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Install samba and setup some shares</a:t>
            </a:r>
            <a:endParaRPr>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46"/>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Mythic</a:t>
            </a:r>
            <a:endParaRPr/>
          </a:p>
        </p:txBody>
      </p:sp>
      <p:pic>
        <p:nvPicPr>
          <p:cNvPr id="250" name="Google Shape;250;p46"/>
          <p:cNvPicPr preferRelativeResize="0"/>
          <p:nvPr/>
        </p:nvPicPr>
        <p:blipFill rotWithShape="1">
          <a:blip r:embed="rId4">
            <a:alphaModFix/>
          </a:blip>
          <a:srcRect b="14697" l="10301" r="21791" t="6537"/>
          <a:stretch/>
        </p:blipFill>
        <p:spPr>
          <a:xfrm>
            <a:off x="3057653" y="1438026"/>
            <a:ext cx="6028375" cy="3619450"/>
          </a:xfrm>
          <a:prstGeom prst="rect">
            <a:avLst/>
          </a:prstGeom>
          <a:noFill/>
          <a:ln>
            <a:noFill/>
          </a:ln>
        </p:spPr>
      </p:pic>
      <p:sp>
        <p:nvSpPr>
          <p:cNvPr id="251" name="Google Shape;251;p46"/>
          <p:cNvSpPr/>
          <p:nvPr/>
        </p:nvSpPr>
        <p:spPr>
          <a:xfrm>
            <a:off x="311700" y="1068425"/>
            <a:ext cx="4977900" cy="2105100"/>
          </a:xfrm>
          <a:prstGeom prst="rect">
            <a:avLst/>
          </a:prstGeom>
          <a:solidFill>
            <a:srgbClr val="FFFFFF">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6"/>
          <p:cNvSpPr txBox="1"/>
          <p:nvPr>
            <p:ph idx="1" type="body"/>
          </p:nvPr>
        </p:nvSpPr>
        <p:spPr>
          <a:xfrm>
            <a:off x="311700" y="1068425"/>
            <a:ext cx="5332800" cy="395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latin typeface="Source Sans Pro"/>
                <a:ea typeface="Source Sans Pro"/>
                <a:cs typeface="Source Sans Pro"/>
                <a:sym typeface="Source Sans Pro"/>
                <a:hlinkClick r:id="rId5"/>
              </a:rPr>
              <a:t>https://docs.mythic-c2.net/installation</a:t>
            </a:r>
            <a:endParaRPr>
              <a:solidFill>
                <a:schemeClr val="accent1"/>
              </a:solidFill>
              <a:latin typeface="Source Sans Pro"/>
              <a:ea typeface="Source Sans Pro"/>
              <a:cs typeface="Source Sans Pro"/>
              <a:sym typeface="Source Sans Pro"/>
            </a:endParaRPr>
          </a:p>
          <a:p>
            <a:pPr indent="0" lvl="0" marL="0" rtl="0" algn="l">
              <a:spcBef>
                <a:spcPts val="1200"/>
              </a:spcBef>
              <a:spcAft>
                <a:spcPts val="1200"/>
              </a:spcAft>
              <a:buNone/>
            </a:pPr>
            <a:r>
              <a:rPr lang="en">
                <a:solidFill>
                  <a:schemeClr val="accent1"/>
                </a:solidFill>
              </a:rPr>
              <a:t>I only used the HTTP C2 profile (</a:t>
            </a:r>
            <a:r>
              <a:rPr lang="en" u="sng">
                <a:solidFill>
                  <a:schemeClr val="hlink"/>
                </a:solidFill>
                <a:latin typeface="Source Sans Pro"/>
                <a:ea typeface="Source Sans Pro"/>
                <a:cs typeface="Source Sans Pro"/>
                <a:sym typeface="Source Sans Pro"/>
                <a:hlinkClick r:id="rId6"/>
              </a:rPr>
              <a:t>https://github.com/MythicC2Profiles/http</a:t>
            </a:r>
            <a:r>
              <a:rPr lang="en">
                <a:solidFill>
                  <a:schemeClr val="accent1"/>
                </a:solidFill>
              </a:rPr>
              <a:t>) and the Apollo agent (</a:t>
            </a:r>
            <a:r>
              <a:rPr lang="en" u="sng">
                <a:solidFill>
                  <a:schemeClr val="hlink"/>
                </a:solidFill>
                <a:latin typeface="Source Sans Pro"/>
                <a:ea typeface="Source Sans Pro"/>
                <a:cs typeface="Source Sans Pro"/>
                <a:sym typeface="Source Sans Pro"/>
                <a:hlinkClick r:id="rId7"/>
              </a:rPr>
              <a:t>https://github.com/MythicAgents/Apollo</a:t>
            </a:r>
            <a:r>
              <a:rPr lang="en">
                <a:solidFill>
                  <a:schemeClr val="accent1"/>
                </a:solidFill>
              </a:rPr>
              <a:t>)</a:t>
            </a:r>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47"/>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Product</a:t>
            </a:r>
            <a:endParaRPr/>
          </a:p>
        </p:txBody>
      </p:sp>
      <p:pic>
        <p:nvPicPr>
          <p:cNvPr id="259" name="Google Shape;259;p47"/>
          <p:cNvPicPr preferRelativeResize="0"/>
          <p:nvPr/>
        </p:nvPicPr>
        <p:blipFill>
          <a:blip r:embed="rId4">
            <a:alphaModFix/>
          </a:blip>
          <a:stretch>
            <a:fillRect/>
          </a:stretch>
        </p:blipFill>
        <p:spPr>
          <a:xfrm>
            <a:off x="152400" y="1349824"/>
            <a:ext cx="8832301" cy="23605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48"/>
          <p:cNvSpPr txBox="1"/>
          <p:nvPr>
            <p:ph type="title"/>
          </p:nvPr>
        </p:nvSpPr>
        <p:spPr>
          <a:xfrm>
            <a:off x="4572000" y="1912875"/>
            <a:ext cx="4516200" cy="91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EvilProfiler payload</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49"/>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EvilProfiler do?</a:t>
            </a:r>
            <a:endParaRPr/>
          </a:p>
        </p:txBody>
      </p:sp>
      <p:sp>
        <p:nvSpPr>
          <p:cNvPr id="271" name="Google Shape;27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4"/>
              </a:rPr>
              <a:t>https://github.com/quiggleypuff/EvilProfiler</a:t>
            </a:r>
            <a:endParaRPr>
              <a:solidFill>
                <a:schemeClr val="dk2"/>
              </a:solidFill>
            </a:endParaRPr>
          </a:p>
          <a:p>
            <a:pPr indent="-342900" lvl="0" marL="457200" rtl="0" algn="l">
              <a:spcBef>
                <a:spcPts val="1200"/>
              </a:spcBef>
              <a:spcAft>
                <a:spcPts val="0"/>
              </a:spcAft>
              <a:buClr>
                <a:schemeClr val="dk2"/>
              </a:buClr>
              <a:buSzPts val="1800"/>
              <a:buAutoNum type="arabicPeriod"/>
            </a:pPr>
            <a:r>
              <a:rPr lang="en">
                <a:solidFill>
                  <a:schemeClr val="dk2"/>
                </a:solidFill>
              </a:rPr>
              <a:t>Load shellcode resource that was compiled into the payload</a:t>
            </a:r>
            <a:endParaRPr>
              <a:solidFill>
                <a:schemeClr val="dk2"/>
              </a:solidFill>
            </a:endParaRPr>
          </a:p>
          <a:p>
            <a:pPr indent="-317500" lvl="1" marL="914400" rtl="0" algn="l">
              <a:spcBef>
                <a:spcPts val="0"/>
              </a:spcBef>
              <a:spcAft>
                <a:spcPts val="0"/>
              </a:spcAft>
              <a:buClr>
                <a:schemeClr val="dk2"/>
              </a:buClr>
              <a:buSzPts val="1400"/>
              <a:buAutoNum type="alphaLcPeriod"/>
            </a:pPr>
            <a:r>
              <a:rPr lang="en">
                <a:solidFill>
                  <a:schemeClr val="dk2"/>
                </a:solidFill>
              </a:rPr>
              <a:t>The shellcode should be xor’d to beat signature detection</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Copy the xor’d shellcode resource to an executable buffer</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Xor the shellcode with a predefined key, so it will run when called</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Write the executable buffer into the memory of the calling process (the one the loaded the EvilProfiler)</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Create a remote thread on the calling process, which executes the shellcode in that process</a:t>
            </a:r>
            <a:endParaRPr>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5" name="Shape 275"/>
        <p:cNvGrpSpPr/>
        <p:nvPr/>
      </p:nvGrpSpPr>
      <p:grpSpPr>
        <a:xfrm>
          <a:off x="0" y="0"/>
          <a:ext cx="0" cy="0"/>
          <a:chOff x="0" y="0"/>
          <a:chExt cx="0" cy="0"/>
        </a:xfrm>
      </p:grpSpPr>
      <p:sp>
        <p:nvSpPr>
          <p:cNvPr id="276" name="Google Shape;276;p50"/>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 payload with Apollo shellcode</a:t>
            </a:r>
            <a:endParaRPr/>
          </a:p>
        </p:txBody>
      </p:sp>
      <p:sp>
        <p:nvSpPr>
          <p:cNvPr id="278" name="Google Shape;278;p50"/>
          <p:cNvSpPr txBox="1"/>
          <p:nvPr>
            <p:ph idx="1" type="body"/>
          </p:nvPr>
        </p:nvSpPr>
        <p:spPr>
          <a:xfrm>
            <a:off x="311700" y="1152475"/>
            <a:ext cx="5292600" cy="279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AutoNum type="arabicPeriod"/>
            </a:pPr>
            <a:r>
              <a:rPr lang="en">
                <a:solidFill>
                  <a:schemeClr val="dk2"/>
                </a:solidFill>
              </a:rPr>
              <a:t>Create an Apollo payload in shellcode format and download it</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Xor shellcode for use with EvilProfiler</a:t>
            </a:r>
            <a:endParaRPr>
              <a:solidFill>
                <a:schemeClr val="dk2"/>
              </a:solidFill>
            </a:endParaRPr>
          </a:p>
          <a:p>
            <a:pPr indent="0" lvl="0" marL="0" rtl="0" algn="l">
              <a:spcBef>
                <a:spcPts val="1200"/>
              </a:spcBef>
              <a:spcAft>
                <a:spcPts val="1200"/>
              </a:spcAft>
              <a:buNone/>
            </a:pPr>
            <a:r>
              <a:rPr lang="en">
                <a:solidFill>
                  <a:schemeClr val="dk2"/>
                </a:solidFill>
              </a:rPr>
              <a:t>My EvilProfiler payload wants the shellcode to be xor’d, and Mythic/Apollo can’t xor the out for you like msfvenom can. So I made a simple python script to do it.</a:t>
            </a:r>
            <a:endParaRPr>
              <a:solidFill>
                <a:schemeClr val="dk2"/>
              </a:solidFill>
            </a:endParaRPr>
          </a:p>
        </p:txBody>
      </p:sp>
      <p:pic>
        <p:nvPicPr>
          <p:cNvPr id="279" name="Google Shape;279;p50"/>
          <p:cNvPicPr preferRelativeResize="0"/>
          <p:nvPr/>
        </p:nvPicPr>
        <p:blipFill rotWithShape="1">
          <a:blip r:embed="rId4">
            <a:alphaModFix/>
          </a:blip>
          <a:srcRect b="0" l="0" r="61776" t="0"/>
          <a:stretch/>
        </p:blipFill>
        <p:spPr>
          <a:xfrm>
            <a:off x="5547325" y="1152475"/>
            <a:ext cx="3495148" cy="2757050"/>
          </a:xfrm>
          <a:prstGeom prst="rect">
            <a:avLst/>
          </a:prstGeom>
          <a:noFill/>
          <a:ln>
            <a:noFill/>
          </a:ln>
        </p:spPr>
      </p:pic>
      <p:pic>
        <p:nvPicPr>
          <p:cNvPr id="280" name="Google Shape;280;p50"/>
          <p:cNvPicPr preferRelativeResize="0"/>
          <p:nvPr/>
        </p:nvPicPr>
        <p:blipFill>
          <a:blip r:embed="rId5">
            <a:alphaModFix/>
          </a:blip>
          <a:stretch>
            <a:fillRect/>
          </a:stretch>
        </p:blipFill>
        <p:spPr>
          <a:xfrm>
            <a:off x="1790700" y="4189450"/>
            <a:ext cx="5562600" cy="723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51"/>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Create EvilProfiler.dll</a:t>
            </a:r>
            <a:endParaRPr/>
          </a:p>
        </p:txBody>
      </p:sp>
      <p:pic>
        <p:nvPicPr>
          <p:cNvPr id="287" name="Google Shape;287;p51"/>
          <p:cNvPicPr preferRelativeResize="0"/>
          <p:nvPr/>
        </p:nvPicPr>
        <p:blipFill>
          <a:blip r:embed="rId4">
            <a:alphaModFix/>
          </a:blip>
          <a:stretch>
            <a:fillRect/>
          </a:stretch>
        </p:blipFill>
        <p:spPr>
          <a:xfrm>
            <a:off x="264075" y="1589238"/>
            <a:ext cx="5981700" cy="1076325"/>
          </a:xfrm>
          <a:prstGeom prst="rect">
            <a:avLst/>
          </a:prstGeom>
          <a:noFill/>
          <a:ln>
            <a:noFill/>
          </a:ln>
        </p:spPr>
      </p:pic>
      <p:pic>
        <p:nvPicPr>
          <p:cNvPr id="288" name="Google Shape;288;p51"/>
          <p:cNvPicPr preferRelativeResize="0"/>
          <p:nvPr/>
        </p:nvPicPr>
        <p:blipFill>
          <a:blip r:embed="rId5">
            <a:alphaModFix/>
          </a:blip>
          <a:stretch>
            <a:fillRect/>
          </a:stretch>
        </p:blipFill>
        <p:spPr>
          <a:xfrm>
            <a:off x="264075" y="3985425"/>
            <a:ext cx="5886450" cy="685800"/>
          </a:xfrm>
          <a:prstGeom prst="rect">
            <a:avLst/>
          </a:prstGeom>
          <a:noFill/>
          <a:ln>
            <a:noFill/>
          </a:ln>
        </p:spPr>
      </p:pic>
      <p:pic>
        <p:nvPicPr>
          <p:cNvPr id="289" name="Google Shape;289;p51"/>
          <p:cNvPicPr preferRelativeResize="0"/>
          <p:nvPr/>
        </p:nvPicPr>
        <p:blipFill rotWithShape="1">
          <a:blip r:embed="rId6">
            <a:alphaModFix/>
          </a:blip>
          <a:srcRect b="22444" l="2019" r="25078" t="8023"/>
          <a:stretch/>
        </p:blipFill>
        <p:spPr>
          <a:xfrm>
            <a:off x="3185575" y="1449425"/>
            <a:ext cx="5791927" cy="3576525"/>
          </a:xfrm>
          <a:prstGeom prst="rect">
            <a:avLst/>
          </a:prstGeom>
          <a:noFill/>
          <a:ln>
            <a:noFill/>
          </a:ln>
        </p:spPr>
      </p:pic>
      <p:sp>
        <p:nvSpPr>
          <p:cNvPr id="290" name="Google Shape;290;p51"/>
          <p:cNvSpPr txBox="1"/>
          <p:nvPr/>
        </p:nvSpPr>
        <p:spPr>
          <a:xfrm>
            <a:off x="2485200" y="959725"/>
            <a:ext cx="41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Add payload.bin to project folder and build</a:t>
            </a:r>
            <a:endParaRPr>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52"/>
          <p:cNvSpPr txBox="1"/>
          <p:nvPr>
            <p:ph type="title"/>
          </p:nvPr>
        </p:nvSpPr>
        <p:spPr>
          <a:xfrm>
            <a:off x="4572000" y="1912875"/>
            <a:ext cx="4516200" cy="918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1"/>
                </a:solidFill>
              </a:rPr>
              <a:t>Tests</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53"/>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#1 - User Environment</a:t>
            </a:r>
            <a:endParaRPr/>
          </a:p>
        </p:txBody>
      </p:sp>
      <p:sp>
        <p:nvSpPr>
          <p:cNvPr id="302" name="Google Shape;302;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2"/>
                </a:solidFill>
              </a:rPr>
              <a:t>Ran a powershell script that did the following</a:t>
            </a:r>
            <a:endParaRPr>
              <a:solidFill>
                <a:schemeClr val="dk2"/>
              </a:solidFill>
            </a:endParaRPr>
          </a:p>
          <a:p>
            <a:pPr indent="-342900" lvl="0" marL="457200" rtl="0" algn="l">
              <a:spcBef>
                <a:spcPts val="1200"/>
              </a:spcBef>
              <a:spcAft>
                <a:spcPts val="0"/>
              </a:spcAft>
              <a:buClr>
                <a:schemeClr val="dk2"/>
              </a:buClr>
              <a:buSzPts val="1800"/>
              <a:buAutoNum type="arabicPeriod"/>
            </a:pPr>
            <a:r>
              <a:rPr lang="en">
                <a:solidFill>
                  <a:schemeClr val="dk2"/>
                </a:solidFill>
              </a:rPr>
              <a:t>Download payload to victim machine, to some user writable directory</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Set </a:t>
            </a:r>
            <a:r>
              <a:rPr lang="en" sz="1679">
                <a:solidFill>
                  <a:schemeClr val="dk2"/>
                </a:solidFill>
                <a:latin typeface="Roboto Mono"/>
                <a:ea typeface="Roboto Mono"/>
                <a:cs typeface="Roboto Mono"/>
                <a:sym typeface="Roboto Mono"/>
              </a:rPr>
              <a:t>HKCU\Software\Classes\CLSID\</a:t>
            </a:r>
            <a:r>
              <a:rPr b="1" lang="en" sz="1679">
                <a:solidFill>
                  <a:schemeClr val="dk2"/>
                </a:solidFill>
                <a:latin typeface="Roboto Mono"/>
                <a:ea typeface="Roboto Mono"/>
                <a:cs typeface="Roboto Mono"/>
                <a:sym typeface="Roboto Mono"/>
              </a:rPr>
              <a:t>SomeGUIDValue</a:t>
            </a:r>
            <a:r>
              <a:rPr lang="en" sz="1679">
                <a:solidFill>
                  <a:schemeClr val="dk2"/>
                </a:solidFill>
                <a:latin typeface="Roboto Mono"/>
                <a:ea typeface="Roboto Mono"/>
                <a:cs typeface="Roboto Mono"/>
                <a:sym typeface="Roboto Mono"/>
              </a:rPr>
              <a:t>\InprocServer32 </a:t>
            </a:r>
            <a:r>
              <a:rPr lang="en">
                <a:solidFill>
                  <a:schemeClr val="dk2"/>
                </a:solidFill>
              </a:rPr>
              <a:t>to payload path</a:t>
            </a:r>
            <a:endParaRPr>
              <a:solidFill>
                <a:schemeClr val="dk2"/>
              </a:solidFill>
            </a:endParaRPr>
          </a:p>
          <a:p>
            <a:pPr indent="-342900" lvl="0" marL="457200" rtl="0" algn="l">
              <a:spcBef>
                <a:spcPts val="0"/>
              </a:spcBef>
              <a:spcAft>
                <a:spcPts val="0"/>
              </a:spcAft>
              <a:buClr>
                <a:schemeClr val="dk2"/>
              </a:buClr>
              <a:buSzPts val="1800"/>
              <a:buAutoNum type="arabicPeriod"/>
            </a:pPr>
            <a:r>
              <a:rPr lang="en">
                <a:solidFill>
                  <a:schemeClr val="dk2"/>
                </a:solidFill>
              </a:rPr>
              <a:t>Set </a:t>
            </a:r>
            <a:r>
              <a:rPr lang="en" sz="1679">
                <a:solidFill>
                  <a:schemeClr val="dk2"/>
                </a:solidFill>
                <a:latin typeface="Roboto Mono"/>
                <a:ea typeface="Roboto Mono"/>
                <a:cs typeface="Roboto Mono"/>
                <a:sym typeface="Roboto Mono"/>
              </a:rPr>
              <a:t>COR_ENABLE_PROFILING=1, COR_PROFILER=</a:t>
            </a:r>
            <a:r>
              <a:rPr b="1" lang="en" sz="1679">
                <a:solidFill>
                  <a:schemeClr val="dk2"/>
                </a:solidFill>
                <a:latin typeface="Roboto Mono"/>
                <a:ea typeface="Roboto Mono"/>
                <a:cs typeface="Roboto Mono"/>
                <a:sym typeface="Roboto Mono"/>
              </a:rPr>
              <a:t>ThatGUIDValue</a:t>
            </a:r>
            <a:r>
              <a:rPr lang="en" sz="1679">
                <a:solidFill>
                  <a:schemeClr val="dk2"/>
                </a:solidFill>
                <a:latin typeface="Roboto Mono"/>
                <a:ea typeface="Roboto Mono"/>
                <a:cs typeface="Roboto Mono"/>
                <a:sym typeface="Roboto Mono"/>
              </a:rPr>
              <a:t>,</a:t>
            </a:r>
            <a:r>
              <a:rPr lang="en">
                <a:solidFill>
                  <a:schemeClr val="dk2"/>
                </a:solidFill>
              </a:rPr>
              <a:t>and </a:t>
            </a:r>
            <a:r>
              <a:rPr lang="en" sz="1679">
                <a:solidFill>
                  <a:schemeClr val="dk2"/>
                </a:solidFill>
                <a:latin typeface="Roboto Mono"/>
                <a:ea typeface="Roboto Mono"/>
                <a:cs typeface="Roboto Mono"/>
                <a:sym typeface="Roboto Mono"/>
              </a:rPr>
              <a:t>COR_PROFILER_PATH=</a:t>
            </a:r>
            <a:r>
              <a:rPr b="1" lang="en" sz="1679">
                <a:solidFill>
                  <a:schemeClr val="dk2"/>
                </a:solidFill>
                <a:latin typeface="Roboto Mono"/>
                <a:ea typeface="Roboto Mono"/>
                <a:cs typeface="Roboto Mono"/>
                <a:sym typeface="Roboto Mono"/>
              </a:rPr>
              <a:t>C:\Path\To\Payload</a:t>
            </a:r>
            <a:endParaRPr b="1" sz="1679">
              <a:solidFill>
                <a:schemeClr val="dk2"/>
              </a:solidFill>
              <a:latin typeface="Roboto Mono"/>
              <a:ea typeface="Roboto Mono"/>
              <a:cs typeface="Roboto Mono"/>
              <a:sym typeface="Roboto Mono"/>
            </a:endParaRPr>
          </a:p>
          <a:p>
            <a:pPr indent="0" lvl="0" marL="0" rtl="0" algn="l">
              <a:spcBef>
                <a:spcPts val="1200"/>
              </a:spcBef>
              <a:spcAft>
                <a:spcPts val="0"/>
              </a:spcAft>
              <a:buNone/>
            </a:pPr>
            <a:r>
              <a:rPr lang="en">
                <a:solidFill>
                  <a:schemeClr val="dk2"/>
                </a:solidFill>
              </a:rPr>
              <a:t>When current user’s processes restart, or this user logs out and logs in, environment variables are active.</a:t>
            </a:r>
            <a:endParaRPr>
              <a:solidFill>
                <a:schemeClr val="dk2"/>
              </a:solidFill>
            </a:endParaRPr>
          </a:p>
          <a:p>
            <a:pPr indent="0" lvl="0" marL="0" rtl="0" algn="l">
              <a:spcBef>
                <a:spcPts val="1200"/>
              </a:spcBef>
              <a:spcAft>
                <a:spcPts val="1200"/>
              </a:spcAft>
              <a:buNone/>
            </a:pPr>
            <a:r>
              <a:rPr lang="en">
                <a:solidFill>
                  <a:schemeClr val="dk2"/>
                </a:solidFill>
              </a:rPr>
              <a:t>All .NET apps run by that user </a:t>
            </a:r>
            <a:r>
              <a:rPr lang="en">
                <a:solidFill>
                  <a:schemeClr val="dk2"/>
                </a:solidFill>
              </a:rPr>
              <a:t>will load the payload when they execute, spawn a new process, and inject a meterpreter into that process</a:t>
            </a:r>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6" name="Google Shape;116;p27"/>
          <p:cNvSpPr txBox="1"/>
          <p:nvPr>
            <p:ph type="title"/>
          </p:nvPr>
        </p:nvSpPr>
        <p:spPr>
          <a:xfrm>
            <a:off x="4223100" y="0"/>
            <a:ext cx="4920900" cy="216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54"/>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4"/>
          <p:cNvSpPr txBox="1"/>
          <p:nvPr>
            <p:ph type="title"/>
          </p:nvPr>
        </p:nvSpPr>
        <p:spPr>
          <a:xfrm>
            <a:off x="311700" y="1402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#1 - Postexploitation</a:t>
            </a:r>
            <a:endParaRPr/>
          </a:p>
        </p:txBody>
      </p:sp>
      <p:pic>
        <p:nvPicPr>
          <p:cNvPr id="309" name="Google Shape;309;p54"/>
          <p:cNvPicPr preferRelativeResize="0"/>
          <p:nvPr/>
        </p:nvPicPr>
        <p:blipFill rotWithShape="1">
          <a:blip r:embed="rId4">
            <a:alphaModFix/>
          </a:blip>
          <a:srcRect b="3083" l="0" r="25903" t="16199"/>
          <a:stretch/>
        </p:blipFill>
        <p:spPr>
          <a:xfrm>
            <a:off x="1623312" y="715575"/>
            <a:ext cx="5897376" cy="4378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55"/>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#1 - Random Thoughts</a:t>
            </a:r>
            <a:endParaRPr/>
          </a:p>
        </p:txBody>
      </p:sp>
      <p:sp>
        <p:nvSpPr>
          <p:cNvPr id="316" name="Google Shape;316;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dk2"/>
                </a:solidFill>
              </a:rPr>
              <a:t>Can get tons of callbacks from the same user, which is noisier than it needs to be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At this point, the payload created a new process and attached a thread to it. That creates tons of extra processes. Which is also noisy.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Used an autorun script to use </a:t>
            </a:r>
            <a:r>
              <a:rPr i="1" lang="en">
                <a:solidFill>
                  <a:schemeClr val="dk2"/>
                </a:solidFill>
              </a:rPr>
              <a:t>migrate</a:t>
            </a:r>
            <a:r>
              <a:rPr lang="en">
                <a:solidFill>
                  <a:schemeClr val="dk2"/>
                </a:solidFill>
              </a:rPr>
              <a:t> to </a:t>
            </a:r>
            <a:r>
              <a:rPr i="1" lang="en">
                <a:solidFill>
                  <a:schemeClr val="dk2"/>
                </a:solidFill>
              </a:rPr>
              <a:t>explorer.exe</a:t>
            </a:r>
            <a:r>
              <a:rPr lang="en">
                <a:solidFill>
                  <a:schemeClr val="dk2"/>
                </a:solidFill>
              </a:rPr>
              <a:t> and kill the spawned process with new sessions. I should’ve used </a:t>
            </a:r>
            <a:r>
              <a:rPr i="1" lang="en">
                <a:solidFill>
                  <a:schemeClr val="dk2"/>
                </a:solidFill>
              </a:rPr>
              <a:t>priv_migrate</a:t>
            </a:r>
            <a:r>
              <a:rPr lang="en">
                <a:solidFill>
                  <a:schemeClr val="dk2"/>
                </a:solidFill>
              </a:rPr>
              <a:t>, so I don’t downgrade high integrity processes. 👎</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56"/>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#2 - System Environment</a:t>
            </a:r>
            <a:endParaRPr/>
          </a:p>
        </p:txBody>
      </p:sp>
      <p:sp>
        <p:nvSpPr>
          <p:cNvPr id="323" name="Google Shape;323;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Ran a batch script as an administrator that did the following:</a:t>
            </a:r>
            <a:endParaRPr>
              <a:solidFill>
                <a:schemeClr val="dk2"/>
              </a:solidFill>
            </a:endParaRPr>
          </a:p>
          <a:p>
            <a:pPr indent="-342900" lvl="0" marL="457200" rtl="0" algn="l">
              <a:spcBef>
                <a:spcPts val="1200"/>
              </a:spcBef>
              <a:spcAft>
                <a:spcPts val="0"/>
              </a:spcAft>
              <a:buClr>
                <a:schemeClr val="dk2"/>
              </a:buClr>
              <a:buSzPts val="1800"/>
              <a:buAutoNum type="arabicPeriod"/>
            </a:pPr>
            <a:r>
              <a:rPr lang="en">
                <a:solidFill>
                  <a:schemeClr val="dk2"/>
                </a:solidFill>
              </a:rPr>
              <a:t>Copy payload over SMB from payload server to </a:t>
            </a:r>
            <a:r>
              <a:rPr lang="en">
                <a:solidFill>
                  <a:schemeClr val="dk2"/>
                </a:solidFill>
                <a:latin typeface="Roboto Mono"/>
                <a:ea typeface="Roboto Mono"/>
                <a:cs typeface="Roboto Mono"/>
                <a:sym typeface="Roboto Mono"/>
              </a:rPr>
              <a:t>C:\Windows\system32</a:t>
            </a:r>
            <a:endParaRPr>
              <a:solidFill>
                <a:schemeClr val="dk2"/>
              </a:solidFill>
              <a:latin typeface="Roboto Mono"/>
              <a:ea typeface="Roboto Mono"/>
              <a:cs typeface="Roboto Mono"/>
              <a:sym typeface="Roboto Mono"/>
            </a:endParaRPr>
          </a:p>
          <a:p>
            <a:pPr indent="-342900" lvl="0" marL="457200" rtl="0" algn="l">
              <a:spcBef>
                <a:spcPts val="0"/>
              </a:spcBef>
              <a:spcAft>
                <a:spcPts val="0"/>
              </a:spcAft>
              <a:buClr>
                <a:schemeClr val="dk2"/>
              </a:buClr>
              <a:buSzPts val="1800"/>
              <a:buAutoNum type="arabicPeriod"/>
            </a:pPr>
            <a:r>
              <a:rPr lang="en">
                <a:solidFill>
                  <a:schemeClr val="dk2"/>
                </a:solidFill>
              </a:rPr>
              <a:t>Set </a:t>
            </a:r>
            <a:r>
              <a:rPr lang="en" sz="1679">
                <a:solidFill>
                  <a:schemeClr val="dk2"/>
                </a:solidFill>
                <a:latin typeface="Roboto Mono"/>
                <a:ea typeface="Roboto Mono"/>
                <a:cs typeface="Roboto Mono"/>
                <a:sym typeface="Roboto Mono"/>
              </a:rPr>
              <a:t>COR_ENABLE_PROFILING=1, COR_PROFILER=</a:t>
            </a:r>
            <a:r>
              <a:rPr b="1" lang="en" sz="1679">
                <a:solidFill>
                  <a:schemeClr val="dk2"/>
                </a:solidFill>
                <a:latin typeface="Roboto Mono"/>
                <a:ea typeface="Roboto Mono"/>
                <a:cs typeface="Roboto Mono"/>
                <a:sym typeface="Roboto Mono"/>
              </a:rPr>
              <a:t>SomeGUIDValue</a:t>
            </a:r>
            <a:r>
              <a:rPr lang="en" sz="1679">
                <a:solidFill>
                  <a:schemeClr val="dk2"/>
                </a:solidFill>
                <a:latin typeface="Roboto Mono"/>
                <a:ea typeface="Roboto Mono"/>
                <a:cs typeface="Roboto Mono"/>
                <a:sym typeface="Roboto Mono"/>
              </a:rPr>
              <a:t>,</a:t>
            </a:r>
            <a:r>
              <a:rPr lang="en">
                <a:solidFill>
                  <a:schemeClr val="dk2"/>
                </a:solidFill>
              </a:rPr>
              <a:t>and </a:t>
            </a:r>
            <a:r>
              <a:rPr lang="en" sz="1679">
                <a:solidFill>
                  <a:schemeClr val="dk2"/>
                </a:solidFill>
                <a:latin typeface="Roboto Mono"/>
                <a:ea typeface="Roboto Mono"/>
                <a:cs typeface="Roboto Mono"/>
                <a:sym typeface="Roboto Mono"/>
              </a:rPr>
              <a:t>COR_PROFILER_PATH=</a:t>
            </a:r>
            <a:r>
              <a:rPr b="1" lang="en" sz="1679">
                <a:solidFill>
                  <a:schemeClr val="dk2"/>
                </a:solidFill>
                <a:latin typeface="Roboto Mono"/>
                <a:ea typeface="Roboto Mono"/>
                <a:cs typeface="Roboto Mono"/>
                <a:sym typeface="Roboto Mono"/>
              </a:rPr>
              <a:t>C:\Path\To\Payload </a:t>
            </a:r>
            <a:r>
              <a:rPr lang="en">
                <a:solidFill>
                  <a:schemeClr val="dk2"/>
                </a:solidFill>
              </a:rPr>
              <a:t>in system environment</a:t>
            </a:r>
            <a:endParaRPr>
              <a:solidFill>
                <a:schemeClr val="dk2"/>
              </a:solidFill>
            </a:endParaRPr>
          </a:p>
          <a:p>
            <a:pPr indent="0" lvl="0" marL="0" rtl="0" algn="l">
              <a:spcBef>
                <a:spcPts val="1200"/>
              </a:spcBef>
              <a:spcAft>
                <a:spcPts val="0"/>
              </a:spcAft>
              <a:buNone/>
            </a:pPr>
            <a:r>
              <a:rPr lang="en">
                <a:solidFill>
                  <a:schemeClr val="dk2"/>
                </a:solidFill>
              </a:rPr>
              <a:t>When apps restart, or the system reboots, the environment variables will be active.</a:t>
            </a:r>
            <a:endParaRPr>
              <a:solidFill>
                <a:schemeClr val="dk2"/>
              </a:solidFill>
            </a:endParaRPr>
          </a:p>
          <a:p>
            <a:pPr indent="0" lvl="0" marL="0" rtl="0" algn="l">
              <a:spcBef>
                <a:spcPts val="1200"/>
              </a:spcBef>
              <a:spcAft>
                <a:spcPts val="1200"/>
              </a:spcAft>
              <a:buNone/>
            </a:pPr>
            <a:r>
              <a:rPr b="1" lang="en" u="sng">
                <a:solidFill>
                  <a:schemeClr val="dk2"/>
                </a:solidFill>
              </a:rPr>
              <a:t>ALL</a:t>
            </a:r>
            <a:r>
              <a:rPr lang="en">
                <a:solidFill>
                  <a:schemeClr val="dk2"/>
                </a:solidFill>
              </a:rPr>
              <a:t> .NET apps that run will load the payload when they execute, and inject an Apollo agent into their process</a:t>
            </a:r>
            <a:endParaRPr b="1" sz="1679">
              <a:solidFill>
                <a:schemeClr val="dk2"/>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57"/>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7"/>
          <p:cNvSpPr txBox="1"/>
          <p:nvPr>
            <p:ph type="title"/>
          </p:nvPr>
        </p:nvSpPr>
        <p:spPr>
          <a:xfrm>
            <a:off x="311700" y="64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#2 - Postexploitation</a:t>
            </a:r>
            <a:endParaRPr/>
          </a:p>
        </p:txBody>
      </p:sp>
      <p:pic>
        <p:nvPicPr>
          <p:cNvPr id="330" name="Google Shape;330;p57"/>
          <p:cNvPicPr preferRelativeResize="0"/>
          <p:nvPr/>
        </p:nvPicPr>
        <p:blipFill rotWithShape="1">
          <a:blip r:embed="rId4">
            <a:alphaModFix/>
          </a:blip>
          <a:srcRect b="6115" l="0" r="0" t="12669"/>
          <a:stretch/>
        </p:blipFill>
        <p:spPr>
          <a:xfrm>
            <a:off x="116400" y="752600"/>
            <a:ext cx="8911351" cy="42501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58"/>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#2 - Random Thoughts</a:t>
            </a:r>
            <a:endParaRPr/>
          </a:p>
        </p:txBody>
      </p:sp>
      <p:sp>
        <p:nvSpPr>
          <p:cNvPr id="337" name="Google Shape;337;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2"/>
              </a:buClr>
              <a:buSzPts val="1800"/>
              <a:buChar char="●"/>
            </a:pPr>
            <a:r>
              <a:rPr lang="en">
                <a:solidFill>
                  <a:schemeClr val="dk2"/>
                </a:solidFill>
              </a:rPr>
              <a:t>The payload doesn’t spawn a new process anymore </a:t>
            </a:r>
            <a:r>
              <a:rPr lang="en" sz="2300">
                <a:solidFill>
                  <a:schemeClr val="dk2"/>
                </a:solidFill>
                <a:latin typeface="Arial"/>
                <a:ea typeface="Arial"/>
                <a:cs typeface="Arial"/>
                <a:sym typeface="Arial"/>
              </a:rPr>
              <a:t>👍</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Some processes don’t live long enough to be very useful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Still gets tons of callbacks from the same host. Potentially more than last time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Can get callbacks from all users and the system, including </a:t>
            </a:r>
            <a:r>
              <a:rPr lang="en">
                <a:solidFill>
                  <a:schemeClr val="dk2"/>
                </a:solidFill>
                <a:latin typeface="Source Sans Pro"/>
                <a:ea typeface="Source Sans Pro"/>
                <a:cs typeface="Source Sans Pro"/>
                <a:sym typeface="Source Sans Pro"/>
              </a:rPr>
              <a:t>NT Authority\ System</a:t>
            </a:r>
            <a:r>
              <a:rPr lang="en">
                <a:solidFill>
                  <a:schemeClr val="dk2"/>
                </a:solidFill>
              </a:rPr>
              <a:t> </a:t>
            </a:r>
            <a:r>
              <a:rPr lang="en" sz="2300">
                <a:solidFill>
                  <a:schemeClr val="dk2"/>
                </a:solidFill>
                <a:latin typeface="Arial"/>
                <a:ea typeface="Arial"/>
                <a:cs typeface="Arial"/>
                <a:sym typeface="Arial"/>
              </a:rPr>
              <a:t>👍</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.NET payloads/tools were annoying. They trigger original payload on themselves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Could use </a:t>
            </a:r>
            <a:r>
              <a:rPr lang="en" u="sng">
                <a:solidFill>
                  <a:schemeClr val="hlink"/>
                </a:solidFill>
                <a:latin typeface="Source Sans Pro"/>
                <a:ea typeface="Source Sans Pro"/>
                <a:cs typeface="Source Sans Pro"/>
                <a:sym typeface="Source Sans Pro"/>
                <a:hlinkClick r:id="rId4"/>
              </a:rPr>
              <a:t>Impacket’s</a:t>
            </a:r>
            <a:r>
              <a:rPr lang="en">
                <a:solidFill>
                  <a:schemeClr val="dk2"/>
                </a:solidFill>
              </a:rPr>
              <a:t> SMB server to capture hashes, while serving payloads 🤔</a:t>
            </a:r>
            <a:endParaRPr>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59"/>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#3 - Targeting a specific service</a:t>
            </a:r>
            <a:endParaRPr/>
          </a:p>
        </p:txBody>
      </p:sp>
      <p:sp>
        <p:nvSpPr>
          <p:cNvPr id="344" name="Google Shape;344;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Ran a batch script as an administrator that did the following:</a:t>
            </a:r>
            <a:endParaRPr>
              <a:solidFill>
                <a:schemeClr val="dk2"/>
              </a:solidFill>
            </a:endParaRPr>
          </a:p>
          <a:p>
            <a:pPr indent="-342900" lvl="0" marL="457200" rtl="0" algn="l">
              <a:spcBef>
                <a:spcPts val="1200"/>
              </a:spcBef>
              <a:spcAft>
                <a:spcPts val="0"/>
              </a:spcAft>
              <a:buClr>
                <a:schemeClr val="dk2"/>
              </a:buClr>
              <a:buSzPts val="1800"/>
              <a:buAutoNum type="arabicPeriod"/>
            </a:pPr>
            <a:r>
              <a:rPr lang="en">
                <a:solidFill>
                  <a:schemeClr val="dk2"/>
                </a:solidFill>
              </a:rPr>
              <a:t>Copy payload over SMB from payload server to </a:t>
            </a:r>
            <a:r>
              <a:rPr lang="en">
                <a:solidFill>
                  <a:schemeClr val="dk2"/>
                </a:solidFill>
                <a:latin typeface="Roboto Mono"/>
                <a:ea typeface="Roboto Mono"/>
                <a:cs typeface="Roboto Mono"/>
                <a:sym typeface="Roboto Mono"/>
              </a:rPr>
              <a:t>C:\Windows\system32</a:t>
            </a:r>
            <a:endParaRPr>
              <a:solidFill>
                <a:schemeClr val="dk2"/>
              </a:solidFill>
              <a:latin typeface="Roboto Mono"/>
              <a:ea typeface="Roboto Mono"/>
              <a:cs typeface="Roboto Mono"/>
              <a:sym typeface="Roboto Mono"/>
            </a:endParaRPr>
          </a:p>
          <a:p>
            <a:pPr indent="-342900" lvl="0" marL="457200" rtl="0" algn="l">
              <a:spcBef>
                <a:spcPts val="0"/>
              </a:spcBef>
              <a:spcAft>
                <a:spcPts val="0"/>
              </a:spcAft>
              <a:buClr>
                <a:schemeClr val="dk2"/>
              </a:buClr>
              <a:buSzPts val="1800"/>
              <a:buAutoNum type="arabicPeriod"/>
            </a:pPr>
            <a:r>
              <a:rPr lang="en">
                <a:solidFill>
                  <a:schemeClr val="dk2"/>
                </a:solidFill>
              </a:rPr>
              <a:t>Set </a:t>
            </a:r>
            <a:r>
              <a:rPr lang="en" sz="1679">
                <a:solidFill>
                  <a:schemeClr val="dk2"/>
                </a:solidFill>
                <a:latin typeface="Roboto Mono"/>
                <a:ea typeface="Roboto Mono"/>
                <a:cs typeface="Roboto Mono"/>
                <a:sym typeface="Roboto Mono"/>
              </a:rPr>
              <a:t>COR_ENABLE_PROFILING=1, COR_PROFILER=</a:t>
            </a:r>
            <a:r>
              <a:rPr b="1" lang="en" sz="1679">
                <a:solidFill>
                  <a:schemeClr val="dk2"/>
                </a:solidFill>
                <a:latin typeface="Roboto Mono"/>
                <a:ea typeface="Roboto Mono"/>
                <a:cs typeface="Roboto Mono"/>
                <a:sym typeface="Roboto Mono"/>
              </a:rPr>
              <a:t>SomeGUIDValue</a:t>
            </a:r>
            <a:r>
              <a:rPr lang="en" sz="1679">
                <a:solidFill>
                  <a:schemeClr val="dk2"/>
                </a:solidFill>
                <a:latin typeface="Roboto Mono"/>
                <a:ea typeface="Roboto Mono"/>
                <a:cs typeface="Roboto Mono"/>
                <a:sym typeface="Roboto Mono"/>
              </a:rPr>
              <a:t>,</a:t>
            </a:r>
            <a:r>
              <a:rPr lang="en">
                <a:solidFill>
                  <a:schemeClr val="dk2"/>
                </a:solidFill>
              </a:rPr>
              <a:t>and </a:t>
            </a:r>
            <a:r>
              <a:rPr lang="en" sz="1679">
                <a:solidFill>
                  <a:schemeClr val="dk2"/>
                </a:solidFill>
                <a:latin typeface="Roboto Mono"/>
                <a:ea typeface="Roboto Mono"/>
                <a:cs typeface="Roboto Mono"/>
                <a:sym typeface="Roboto Mono"/>
              </a:rPr>
              <a:t>COR_PROFILER_PATH=</a:t>
            </a:r>
            <a:r>
              <a:rPr b="1" lang="en" sz="1679">
                <a:solidFill>
                  <a:schemeClr val="dk2"/>
                </a:solidFill>
                <a:latin typeface="Roboto Mono"/>
                <a:ea typeface="Roboto Mono"/>
                <a:cs typeface="Roboto Mono"/>
                <a:sym typeface="Roboto Mono"/>
              </a:rPr>
              <a:t>C:\Path\To\Payload </a:t>
            </a:r>
            <a:r>
              <a:rPr lang="en">
                <a:solidFill>
                  <a:schemeClr val="dk2"/>
                </a:solidFill>
              </a:rPr>
              <a:t>in the </a:t>
            </a:r>
            <a:r>
              <a:rPr lang="en">
                <a:solidFill>
                  <a:schemeClr val="dk2"/>
                </a:solidFill>
                <a:latin typeface="Roboto Mono"/>
                <a:ea typeface="Roboto Mono"/>
                <a:cs typeface="Roboto Mono"/>
                <a:sym typeface="Roboto Mono"/>
              </a:rPr>
              <a:t>WindowsAzureGuestAgent </a:t>
            </a:r>
            <a:r>
              <a:rPr lang="en">
                <a:solidFill>
                  <a:schemeClr val="dk2"/>
                </a:solidFill>
              </a:rPr>
              <a:t>service environment</a:t>
            </a:r>
            <a:endParaRPr>
              <a:solidFill>
                <a:schemeClr val="dk2"/>
              </a:solidFill>
              <a:latin typeface="Roboto Mono"/>
              <a:ea typeface="Roboto Mono"/>
              <a:cs typeface="Roboto Mono"/>
              <a:sym typeface="Roboto Mono"/>
            </a:endParaRPr>
          </a:p>
          <a:p>
            <a:pPr indent="0" lvl="0" marL="0" rtl="0" algn="l">
              <a:spcBef>
                <a:spcPts val="1200"/>
              </a:spcBef>
              <a:spcAft>
                <a:spcPts val="0"/>
              </a:spcAft>
              <a:buNone/>
            </a:pPr>
            <a:r>
              <a:rPr lang="en">
                <a:solidFill>
                  <a:schemeClr val="dk2"/>
                </a:solidFill>
              </a:rPr>
              <a:t>When that service restarts the environment variables will be active.</a:t>
            </a:r>
            <a:endParaRPr>
              <a:solidFill>
                <a:schemeClr val="dk2"/>
              </a:solidFill>
            </a:endParaRPr>
          </a:p>
          <a:p>
            <a:pPr indent="0" lvl="0" marL="0" rtl="0" algn="l">
              <a:spcBef>
                <a:spcPts val="1200"/>
              </a:spcBef>
              <a:spcAft>
                <a:spcPts val="1200"/>
              </a:spcAft>
              <a:buNone/>
            </a:pPr>
            <a:r>
              <a:rPr lang="en">
                <a:solidFill>
                  <a:schemeClr val="dk2"/>
                </a:solidFill>
              </a:rPr>
              <a:t>The .NET app started by that service, and any child .NET processes, will load the payload and inject an Apollo agent into their process.</a:t>
            </a:r>
            <a:endParaRPr sz="1679">
              <a:solidFill>
                <a:schemeClr val="dk2"/>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8" name="Shape 348"/>
        <p:cNvGrpSpPr/>
        <p:nvPr/>
      </p:nvGrpSpPr>
      <p:grpSpPr>
        <a:xfrm>
          <a:off x="0" y="0"/>
          <a:ext cx="0" cy="0"/>
          <a:chOff x="0" y="0"/>
          <a:chExt cx="0" cy="0"/>
        </a:xfrm>
      </p:grpSpPr>
      <p:sp>
        <p:nvSpPr>
          <p:cNvPr id="349" name="Google Shape;349;p60"/>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0"/>
          <p:cNvSpPr txBox="1"/>
          <p:nvPr>
            <p:ph type="title"/>
          </p:nvPr>
        </p:nvSpPr>
        <p:spPr>
          <a:xfrm>
            <a:off x="311700" y="1402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#3 - Postexploitation</a:t>
            </a:r>
            <a:endParaRPr/>
          </a:p>
        </p:txBody>
      </p:sp>
      <p:pic>
        <p:nvPicPr>
          <p:cNvPr id="351" name="Google Shape;351;p60"/>
          <p:cNvPicPr preferRelativeResize="0"/>
          <p:nvPr/>
        </p:nvPicPr>
        <p:blipFill rotWithShape="1">
          <a:blip r:embed="rId4">
            <a:alphaModFix/>
          </a:blip>
          <a:srcRect b="6318" l="0" r="0" t="39586"/>
          <a:stretch/>
        </p:blipFill>
        <p:spPr>
          <a:xfrm>
            <a:off x="76200" y="1915925"/>
            <a:ext cx="8981973" cy="3054751"/>
          </a:xfrm>
          <a:prstGeom prst="rect">
            <a:avLst/>
          </a:prstGeom>
          <a:noFill/>
          <a:ln>
            <a:noFill/>
          </a:ln>
        </p:spPr>
      </p:pic>
      <p:pic>
        <p:nvPicPr>
          <p:cNvPr id="352" name="Google Shape;352;p60"/>
          <p:cNvPicPr preferRelativeResize="0"/>
          <p:nvPr/>
        </p:nvPicPr>
        <p:blipFill rotWithShape="1">
          <a:blip r:embed="rId5">
            <a:alphaModFix/>
          </a:blip>
          <a:srcRect b="66331" l="0" r="0" t="14650"/>
          <a:stretch/>
        </p:blipFill>
        <p:spPr>
          <a:xfrm>
            <a:off x="76200" y="747750"/>
            <a:ext cx="8981973" cy="1073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61"/>
          <p:cNvSpPr/>
          <p:nvPr/>
        </p:nvSpPr>
        <p:spPr>
          <a:xfrm>
            <a:off x="0" y="-9500"/>
            <a:ext cx="9144000" cy="5143500"/>
          </a:xfrm>
          <a:prstGeom prst="rect">
            <a:avLst/>
          </a:prstGeom>
          <a:solidFill>
            <a:srgbClr val="FFFFFF">
              <a:alpha val="608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#3 - Random Thoughts</a:t>
            </a:r>
            <a:endParaRPr/>
          </a:p>
        </p:txBody>
      </p:sp>
      <p:sp>
        <p:nvSpPr>
          <p:cNvPr id="359" name="Google Shape;359;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dk2"/>
                </a:solidFill>
              </a:rPr>
              <a:t>This would require a little recon first, to find a service that runs .NET</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A lot less unnecessary callbacks, so less noise </a:t>
            </a:r>
            <a:r>
              <a:rPr lang="en" sz="2300">
                <a:solidFill>
                  <a:schemeClr val="dk2"/>
                </a:solidFill>
                <a:latin typeface="Arial"/>
                <a:ea typeface="Arial"/>
                <a:cs typeface="Arial"/>
                <a:sym typeface="Arial"/>
              </a:rPr>
              <a:t>👍</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The Azure Guest Agent runs as System at startup </a:t>
            </a:r>
            <a:r>
              <a:rPr lang="en" sz="2300">
                <a:solidFill>
                  <a:schemeClr val="dk2"/>
                </a:solidFill>
                <a:latin typeface="Arial"/>
                <a:ea typeface="Arial"/>
                <a:cs typeface="Arial"/>
                <a:sym typeface="Arial"/>
              </a:rPr>
              <a:t>👍</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How many other places in the registry can control environment variables? 🤔</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How about modifying environment variables without touching the registry? 🤔</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8"/>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7" name="Google Shape;12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8" name="Google Shape;128;p29"/>
          <p:cNvPicPr preferRelativeResize="0"/>
          <p:nvPr/>
        </p:nvPicPr>
        <p:blipFill>
          <a:blip r:embed="rId3">
            <a:alphaModFix/>
          </a:blip>
          <a:stretch>
            <a:fillRect/>
          </a:stretch>
        </p:blipFill>
        <p:spPr>
          <a:xfrm>
            <a:off x="0" y="0"/>
            <a:ext cx="9144003" cy="5143499"/>
          </a:xfrm>
          <a:prstGeom prst="rect">
            <a:avLst/>
          </a:prstGeom>
          <a:noFill/>
          <a:ln>
            <a:noFill/>
          </a:ln>
        </p:spPr>
      </p:pic>
      <p:sp>
        <p:nvSpPr>
          <p:cNvPr id="129" name="Google Shape;129;p29"/>
          <p:cNvSpPr/>
          <p:nvPr/>
        </p:nvSpPr>
        <p:spPr>
          <a:xfrm>
            <a:off x="6724800" y="1963875"/>
            <a:ext cx="2159400" cy="3996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30"/>
          <p:cNvPicPr preferRelativeResize="0"/>
          <p:nvPr/>
        </p:nvPicPr>
        <p:blipFill>
          <a:blip r:embed="rId3">
            <a:alphaModFix/>
          </a:blip>
          <a:stretch>
            <a:fillRect/>
          </a:stretch>
        </p:blipFill>
        <p:spPr>
          <a:xfrm>
            <a:off x="0" y="0"/>
            <a:ext cx="9144003" cy="5143500"/>
          </a:xfrm>
          <a:prstGeom prst="rect">
            <a:avLst/>
          </a:prstGeom>
          <a:noFill/>
          <a:ln>
            <a:noFill/>
          </a:ln>
        </p:spPr>
      </p:pic>
      <p:sp>
        <p:nvSpPr>
          <p:cNvPr id="135" name="Google Shape;135;p30"/>
          <p:cNvSpPr txBox="1"/>
          <p:nvPr>
            <p:ph type="title"/>
          </p:nvPr>
        </p:nvSpPr>
        <p:spPr>
          <a:xfrm>
            <a:off x="0" y="2099900"/>
            <a:ext cx="5604000" cy="255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Basic Concepts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1"/>
          <p:cNvPicPr preferRelativeResize="0"/>
          <p:nvPr/>
        </p:nvPicPr>
        <p:blipFill>
          <a:blip r:embed="rId3">
            <a:alphaModFix amt="15000"/>
          </a:blip>
          <a:stretch>
            <a:fillRect/>
          </a:stretch>
        </p:blipFill>
        <p:spPr>
          <a:xfrm>
            <a:off x="0" y="0"/>
            <a:ext cx="9144003" cy="5143500"/>
          </a:xfrm>
          <a:prstGeom prst="rect">
            <a:avLst/>
          </a:prstGeom>
          <a:noFill/>
          <a:ln>
            <a:noFill/>
          </a:ln>
        </p:spPr>
      </p:pic>
      <p:sp>
        <p:nvSpPr>
          <p:cNvPr id="141" name="Google Shape;141;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Environment Variables?</a:t>
            </a:r>
            <a:endParaRPr/>
          </a:p>
        </p:txBody>
      </p:sp>
      <p:sp>
        <p:nvSpPr>
          <p:cNvPr id="142" name="Google Shape;14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sz="3050" u="sng">
                <a:solidFill>
                  <a:schemeClr val="dk2"/>
                </a:solidFill>
              </a:rPr>
              <a:t>Environment Variables</a:t>
            </a:r>
            <a:r>
              <a:rPr lang="en" sz="3050">
                <a:solidFill>
                  <a:schemeClr val="dk2"/>
                </a:solidFill>
              </a:rPr>
              <a:t> are dynamic, named values that the OS and applications can use to affect their behavior. Usually set in the registry on Windows.</a:t>
            </a:r>
            <a:endParaRPr sz="3050">
              <a:solidFill>
                <a:schemeClr val="dk2"/>
              </a:solidFill>
            </a:endParaRPr>
          </a:p>
          <a:p>
            <a:pPr indent="0" lvl="0" marL="0" rtl="0" algn="l">
              <a:spcBef>
                <a:spcPts val="1200"/>
              </a:spcBef>
              <a:spcAft>
                <a:spcPts val="0"/>
              </a:spcAft>
              <a:buNone/>
            </a:pPr>
            <a:r>
              <a:rPr lang="en" sz="3145">
                <a:solidFill>
                  <a:schemeClr val="dk2"/>
                </a:solidFill>
              </a:rPr>
              <a:t>Typical Environment Scopes and Where they come from:</a:t>
            </a:r>
            <a:endParaRPr sz="3145">
              <a:solidFill>
                <a:schemeClr val="dk2"/>
              </a:solidFill>
              <a:latin typeface="Roboto Mono"/>
              <a:ea typeface="Roboto Mono"/>
              <a:cs typeface="Roboto Mono"/>
              <a:sym typeface="Roboto Mono"/>
            </a:endParaRPr>
          </a:p>
          <a:p>
            <a:pPr indent="-282892" lvl="0" marL="457200" rtl="0" algn="l">
              <a:spcBef>
                <a:spcPts val="1200"/>
              </a:spcBef>
              <a:spcAft>
                <a:spcPts val="0"/>
              </a:spcAft>
              <a:buClr>
                <a:schemeClr val="dk2"/>
              </a:buClr>
              <a:buSzPct val="66666"/>
              <a:buChar char="●"/>
            </a:pPr>
            <a:r>
              <a:rPr lang="en" sz="2700">
                <a:solidFill>
                  <a:schemeClr val="dk2"/>
                </a:solidFill>
              </a:rPr>
              <a:t>System:</a:t>
            </a:r>
            <a:r>
              <a:rPr lang="en">
                <a:solidFill>
                  <a:schemeClr val="dk2"/>
                </a:solidFill>
              </a:rPr>
              <a:t> </a:t>
            </a:r>
            <a:r>
              <a:rPr lang="en" sz="2280">
                <a:solidFill>
                  <a:schemeClr val="dk2"/>
                </a:solidFill>
                <a:latin typeface="Roboto Mono"/>
                <a:ea typeface="Roboto Mono"/>
                <a:cs typeface="Roboto Mono"/>
                <a:sym typeface="Roboto Mono"/>
              </a:rPr>
              <a:t>HKLM\SYSTEM\CurrentControlSet\Control\Session Manager\Environment</a:t>
            </a:r>
            <a:endParaRPr sz="2280">
              <a:solidFill>
                <a:schemeClr val="dk2"/>
              </a:solidFill>
              <a:latin typeface="Roboto Mono"/>
              <a:ea typeface="Roboto Mono"/>
              <a:cs typeface="Roboto Mono"/>
              <a:sym typeface="Roboto Mono"/>
            </a:endParaRPr>
          </a:p>
          <a:p>
            <a:pPr indent="-282892" lvl="0" marL="457200" rtl="0" algn="l">
              <a:spcBef>
                <a:spcPts val="0"/>
              </a:spcBef>
              <a:spcAft>
                <a:spcPts val="0"/>
              </a:spcAft>
              <a:buClr>
                <a:schemeClr val="dk2"/>
              </a:buClr>
              <a:buSzPct val="66666"/>
              <a:buFont typeface="Roboto Mono"/>
              <a:buChar char="●"/>
            </a:pPr>
            <a:r>
              <a:rPr lang="en" sz="2700">
                <a:solidFill>
                  <a:schemeClr val="dk2"/>
                </a:solidFill>
              </a:rPr>
              <a:t>User:</a:t>
            </a:r>
            <a:r>
              <a:rPr lang="en">
                <a:solidFill>
                  <a:schemeClr val="dk2"/>
                </a:solidFill>
              </a:rPr>
              <a:t> </a:t>
            </a:r>
            <a:r>
              <a:rPr lang="en" sz="2280">
                <a:solidFill>
                  <a:schemeClr val="dk2"/>
                </a:solidFill>
                <a:latin typeface="Roboto Mono"/>
                <a:ea typeface="Roboto Mono"/>
                <a:cs typeface="Roboto Mono"/>
                <a:sym typeface="Roboto Mono"/>
              </a:rPr>
              <a:t>HKCU\Environment </a:t>
            </a:r>
            <a:r>
              <a:rPr lang="en" sz="2701">
                <a:solidFill>
                  <a:schemeClr val="dk2"/>
                </a:solidFill>
              </a:rPr>
              <a:t>and/or</a:t>
            </a:r>
            <a:r>
              <a:rPr lang="en" sz="2280">
                <a:solidFill>
                  <a:schemeClr val="dk2"/>
                </a:solidFill>
                <a:latin typeface="Roboto Mono"/>
                <a:ea typeface="Roboto Mono"/>
                <a:cs typeface="Roboto Mono"/>
                <a:sym typeface="Roboto Mono"/>
              </a:rPr>
              <a:t> HKU\</a:t>
            </a:r>
            <a:r>
              <a:rPr b="1" lang="en" sz="2280">
                <a:solidFill>
                  <a:schemeClr val="dk2"/>
                </a:solidFill>
                <a:latin typeface="Roboto Mono"/>
                <a:ea typeface="Roboto Mono"/>
                <a:cs typeface="Roboto Mono"/>
                <a:sym typeface="Roboto Mono"/>
              </a:rPr>
              <a:t>SomeSID</a:t>
            </a:r>
            <a:r>
              <a:rPr lang="en" sz="2280">
                <a:solidFill>
                  <a:schemeClr val="dk2"/>
                </a:solidFill>
                <a:latin typeface="Roboto Mono"/>
                <a:ea typeface="Roboto Mono"/>
                <a:cs typeface="Roboto Mono"/>
                <a:sym typeface="Roboto Mono"/>
              </a:rPr>
              <a:t>\Environment</a:t>
            </a:r>
            <a:endParaRPr sz="2280">
              <a:solidFill>
                <a:schemeClr val="dk2"/>
              </a:solidFill>
              <a:latin typeface="Roboto Mono"/>
              <a:ea typeface="Roboto Mono"/>
              <a:cs typeface="Roboto Mono"/>
              <a:sym typeface="Roboto Mono"/>
            </a:endParaRPr>
          </a:p>
          <a:p>
            <a:pPr indent="-282892" lvl="0" marL="457200" rtl="0" algn="l">
              <a:spcBef>
                <a:spcPts val="0"/>
              </a:spcBef>
              <a:spcAft>
                <a:spcPts val="0"/>
              </a:spcAft>
              <a:buClr>
                <a:schemeClr val="dk2"/>
              </a:buClr>
              <a:buSzPct val="66666"/>
              <a:buFont typeface="Roboto Mono"/>
              <a:buChar char="●"/>
            </a:pPr>
            <a:r>
              <a:rPr lang="en" sz="2700">
                <a:solidFill>
                  <a:schemeClr val="dk2"/>
                </a:solidFill>
              </a:rPr>
              <a:t>Process: Inherits environment from the parent process, and can be set manually</a:t>
            </a:r>
            <a:endParaRPr sz="2700">
              <a:solidFill>
                <a:schemeClr val="dk2"/>
              </a:solidFill>
              <a:latin typeface="Roboto Mono"/>
              <a:ea typeface="Roboto Mono"/>
              <a:cs typeface="Roboto Mono"/>
              <a:sym typeface="Roboto Mono"/>
            </a:endParaRPr>
          </a:p>
          <a:p>
            <a:pPr indent="0" lvl="0" marL="0" rtl="0" algn="l">
              <a:spcBef>
                <a:spcPts val="1200"/>
              </a:spcBef>
              <a:spcAft>
                <a:spcPts val="0"/>
              </a:spcAft>
              <a:buNone/>
            </a:pPr>
            <a:r>
              <a:rPr lang="en" sz="3063">
                <a:solidFill>
                  <a:schemeClr val="dk2"/>
                </a:solidFill>
              </a:rPr>
              <a:t>Others:</a:t>
            </a:r>
            <a:endParaRPr sz="3063">
              <a:solidFill>
                <a:schemeClr val="dk2"/>
              </a:solidFill>
            </a:endParaRPr>
          </a:p>
          <a:p>
            <a:pPr indent="-310312" lvl="0" marL="457200" rtl="0" algn="l">
              <a:spcBef>
                <a:spcPts val="1200"/>
              </a:spcBef>
              <a:spcAft>
                <a:spcPts val="0"/>
              </a:spcAft>
              <a:buClr>
                <a:schemeClr val="dk2"/>
              </a:buClr>
              <a:buSzPct val="100000"/>
              <a:buChar char="●"/>
            </a:pPr>
            <a:r>
              <a:rPr lang="en" sz="2709">
                <a:solidFill>
                  <a:schemeClr val="dk2"/>
                </a:solidFill>
              </a:rPr>
              <a:t>Service:</a:t>
            </a:r>
            <a:endParaRPr sz="2709">
              <a:solidFill>
                <a:schemeClr val="dk2"/>
              </a:solidFill>
            </a:endParaRPr>
          </a:p>
          <a:p>
            <a:pPr indent="-270827" lvl="1" marL="914400" rtl="0" algn="l">
              <a:spcBef>
                <a:spcPts val="0"/>
              </a:spcBef>
              <a:spcAft>
                <a:spcPts val="0"/>
              </a:spcAft>
              <a:buClr>
                <a:schemeClr val="dk2"/>
              </a:buClr>
              <a:buSzPct val="61403"/>
              <a:buChar char="○"/>
            </a:pPr>
            <a:r>
              <a:rPr lang="en" sz="2280">
                <a:solidFill>
                  <a:schemeClr val="dk2"/>
                </a:solidFill>
                <a:latin typeface="Roboto Mono"/>
                <a:ea typeface="Roboto Mono"/>
                <a:cs typeface="Roboto Mono"/>
                <a:sym typeface="Roboto Mono"/>
              </a:rPr>
              <a:t>Environment</a:t>
            </a:r>
            <a:r>
              <a:rPr lang="en" sz="1800">
                <a:solidFill>
                  <a:schemeClr val="dk2"/>
                </a:solidFill>
                <a:latin typeface="Roboto Mono"/>
                <a:ea typeface="Roboto Mono"/>
                <a:cs typeface="Roboto Mono"/>
                <a:sym typeface="Roboto Mono"/>
              </a:rPr>
              <a:t> </a:t>
            </a:r>
            <a:r>
              <a:rPr lang="en" sz="2709">
                <a:solidFill>
                  <a:schemeClr val="dk2"/>
                </a:solidFill>
              </a:rPr>
              <a:t>REG_MULTI_SZ value in</a:t>
            </a:r>
            <a:r>
              <a:rPr lang="en" sz="1800">
                <a:solidFill>
                  <a:schemeClr val="dk2"/>
                </a:solidFill>
                <a:latin typeface="Roboto Mono"/>
                <a:ea typeface="Roboto Mono"/>
                <a:cs typeface="Roboto Mono"/>
                <a:sym typeface="Roboto Mono"/>
              </a:rPr>
              <a:t> </a:t>
            </a:r>
            <a:r>
              <a:rPr lang="en" sz="2301">
                <a:solidFill>
                  <a:schemeClr val="dk2"/>
                </a:solidFill>
                <a:latin typeface="Roboto Mono"/>
                <a:ea typeface="Roboto Mono"/>
                <a:cs typeface="Roboto Mono"/>
                <a:sym typeface="Roboto Mono"/>
              </a:rPr>
              <a:t>HKLM\SYSTEM\CurrentControlSet\Services\</a:t>
            </a:r>
            <a:r>
              <a:rPr b="1" lang="en" sz="2301">
                <a:solidFill>
                  <a:schemeClr val="dk2"/>
                </a:solidFill>
                <a:latin typeface="Roboto Mono"/>
                <a:ea typeface="Roboto Mono"/>
                <a:cs typeface="Roboto Mono"/>
                <a:sym typeface="Roboto Mono"/>
              </a:rPr>
              <a:t>SomeServiceName</a:t>
            </a:r>
            <a:endParaRPr sz="2301">
              <a:solidFill>
                <a:schemeClr val="dk2"/>
              </a:solidFill>
              <a:latin typeface="Roboto Mono"/>
              <a:ea typeface="Roboto Mono"/>
              <a:cs typeface="Roboto Mono"/>
              <a:sym typeface="Roboto Mono"/>
            </a:endParaRPr>
          </a:p>
          <a:p>
            <a:pPr indent="-270827" lvl="1" marL="914400" rtl="0" algn="l">
              <a:spcBef>
                <a:spcPts val="0"/>
              </a:spcBef>
              <a:spcAft>
                <a:spcPts val="0"/>
              </a:spcAft>
              <a:buClr>
                <a:schemeClr val="dk2"/>
              </a:buClr>
              <a:buSzPct val="59690"/>
              <a:buChar char="○"/>
            </a:pPr>
            <a:r>
              <a:rPr lang="en" sz="2345">
                <a:solidFill>
                  <a:schemeClr val="dk2"/>
                </a:solidFill>
                <a:latin typeface="Roboto Mono"/>
                <a:ea typeface="Roboto Mono"/>
                <a:cs typeface="Roboto Mono"/>
                <a:sym typeface="Roboto Mono"/>
              </a:rPr>
              <a:t>AppEnvironment</a:t>
            </a:r>
            <a:r>
              <a:rPr lang="en" sz="1800">
                <a:solidFill>
                  <a:schemeClr val="dk2"/>
                </a:solidFill>
                <a:latin typeface="Roboto Mono"/>
                <a:ea typeface="Roboto Mono"/>
                <a:cs typeface="Roboto Mono"/>
                <a:sym typeface="Roboto Mono"/>
              </a:rPr>
              <a:t> </a:t>
            </a:r>
            <a:r>
              <a:rPr lang="en" sz="2709">
                <a:solidFill>
                  <a:schemeClr val="dk2"/>
                </a:solidFill>
              </a:rPr>
              <a:t>REG_MULTI_SZ value in</a:t>
            </a:r>
            <a:r>
              <a:rPr lang="en" sz="1800">
                <a:solidFill>
                  <a:schemeClr val="dk2"/>
                </a:solidFill>
              </a:rPr>
              <a:t> </a:t>
            </a:r>
            <a:r>
              <a:rPr lang="en" sz="2345">
                <a:solidFill>
                  <a:schemeClr val="dk2"/>
                </a:solidFill>
                <a:latin typeface="Roboto Mono"/>
                <a:ea typeface="Roboto Mono"/>
                <a:cs typeface="Roboto Mono"/>
                <a:sym typeface="Roboto Mono"/>
              </a:rPr>
              <a:t>HKLM\SYSTEM\CurrentControlSet\Services\</a:t>
            </a:r>
            <a:r>
              <a:rPr b="1" lang="en" sz="2345">
                <a:solidFill>
                  <a:schemeClr val="dk2"/>
                </a:solidFill>
                <a:latin typeface="Roboto Mono"/>
                <a:ea typeface="Roboto Mono"/>
                <a:cs typeface="Roboto Mono"/>
                <a:sym typeface="Roboto Mono"/>
              </a:rPr>
              <a:t>SomeServiceName</a:t>
            </a:r>
            <a:r>
              <a:rPr lang="en" sz="2345">
                <a:solidFill>
                  <a:schemeClr val="dk2"/>
                </a:solidFill>
                <a:latin typeface="Roboto Mono"/>
                <a:ea typeface="Roboto Mono"/>
                <a:cs typeface="Roboto Mono"/>
                <a:sym typeface="Roboto Mono"/>
              </a:rPr>
              <a:t>\Parameters</a:t>
            </a:r>
            <a:endParaRPr sz="2345">
              <a:solidFill>
                <a:schemeClr val="dk2"/>
              </a:solidFill>
              <a:latin typeface="Roboto Mono"/>
              <a:ea typeface="Roboto Mono"/>
              <a:cs typeface="Roboto Mono"/>
              <a:sym typeface="Roboto Mono"/>
            </a:endParaRPr>
          </a:p>
          <a:p>
            <a:pPr indent="-310312" lvl="0" marL="457200" rtl="0" algn="l">
              <a:spcBef>
                <a:spcPts val="0"/>
              </a:spcBef>
              <a:spcAft>
                <a:spcPts val="0"/>
              </a:spcAft>
              <a:buClr>
                <a:schemeClr val="dk2"/>
              </a:buClr>
              <a:buSzPct val="100000"/>
              <a:buChar char="●"/>
            </a:pPr>
            <a:r>
              <a:rPr lang="en" sz="2709">
                <a:solidFill>
                  <a:schemeClr val="dk2"/>
                </a:solidFill>
              </a:rPr>
              <a:t>A other places in the registry?</a:t>
            </a:r>
            <a:endParaRPr sz="2709">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2"/>
          <p:cNvPicPr preferRelativeResize="0"/>
          <p:nvPr/>
        </p:nvPicPr>
        <p:blipFill>
          <a:blip r:embed="rId3">
            <a:alphaModFix amt="15000"/>
          </a:blip>
          <a:stretch>
            <a:fillRect/>
          </a:stretch>
        </p:blipFill>
        <p:spPr>
          <a:xfrm>
            <a:off x="0" y="0"/>
            <a:ext cx="9144003" cy="5143500"/>
          </a:xfrm>
          <a:prstGeom prst="rect">
            <a:avLst/>
          </a:prstGeom>
          <a:noFill/>
          <a:ln>
            <a:noFill/>
          </a:ln>
        </p:spPr>
      </p:pic>
      <p:sp>
        <p:nvSpPr>
          <p:cNvPr id="148" name="Google Shape;148;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.NET Framework?</a:t>
            </a:r>
            <a:endParaRPr/>
          </a:p>
        </p:txBody>
      </p:sp>
      <p:sp>
        <p:nvSpPr>
          <p:cNvPr id="149" name="Google Shape;14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dk2"/>
                </a:solidFill>
              </a:rPr>
              <a:t>The .NET Framework</a:t>
            </a:r>
            <a:r>
              <a:rPr lang="en">
                <a:solidFill>
                  <a:schemeClr val="dk2"/>
                </a:solidFill>
              </a:rPr>
              <a:t> is a software development platform developed by Microsoft for building applications on Windows.</a:t>
            </a:r>
            <a:endParaRPr>
              <a:solidFill>
                <a:schemeClr val="dk2"/>
              </a:solidFill>
            </a:endParaRPr>
          </a:p>
          <a:p>
            <a:pPr indent="-342900" lvl="0" marL="457200" rtl="0" algn="l">
              <a:spcBef>
                <a:spcPts val="1200"/>
              </a:spcBef>
              <a:spcAft>
                <a:spcPts val="0"/>
              </a:spcAft>
              <a:buClr>
                <a:schemeClr val="dk2"/>
              </a:buClr>
              <a:buSzPts val="1800"/>
              <a:buChar char="●"/>
            </a:pPr>
            <a:r>
              <a:rPr lang="en">
                <a:solidFill>
                  <a:schemeClr val="dk2"/>
                </a:solidFill>
              </a:rPr>
              <a:t>.NET Framework runtime needs to be installed to run .NET apps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The runtime version need to be the same as the app version</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A .NET Framework runtime is usually installed by default on Windows</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Different Windows versions come with different .NET runtimes</a:t>
            </a:r>
            <a:endParaRPr>
              <a:solidFill>
                <a:schemeClr val="dk2"/>
              </a:solidFill>
            </a:endParaRPr>
          </a:p>
          <a:p>
            <a:pPr indent="0" lvl="0" marL="0" rtl="0" algn="l">
              <a:spcBef>
                <a:spcPts val="1200"/>
              </a:spcBef>
              <a:spcAft>
                <a:spcPts val="1200"/>
              </a:spcAft>
              <a:buNone/>
            </a:pPr>
            <a:r>
              <a:rPr lang="en">
                <a:solidFill>
                  <a:schemeClr val="dk2"/>
                </a:solidFill>
              </a:rPr>
              <a:t>There’s also </a:t>
            </a:r>
            <a:r>
              <a:rPr i="1" lang="en">
                <a:solidFill>
                  <a:schemeClr val="dk2"/>
                </a:solidFill>
              </a:rPr>
              <a:t>.NET Core</a:t>
            </a:r>
            <a:r>
              <a:rPr lang="en">
                <a:solidFill>
                  <a:schemeClr val="dk2"/>
                </a:solidFill>
              </a:rPr>
              <a:t>, which is cross platform</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3"/>
          <p:cNvPicPr preferRelativeResize="0"/>
          <p:nvPr/>
        </p:nvPicPr>
        <p:blipFill>
          <a:blip r:embed="rId3">
            <a:alphaModFix amt="15000"/>
          </a:blip>
          <a:stretch>
            <a:fillRect/>
          </a:stretch>
        </p:blipFill>
        <p:spPr>
          <a:xfrm>
            <a:off x="0" y="0"/>
            <a:ext cx="9144003" cy="5143500"/>
          </a:xfrm>
          <a:prstGeom prst="rect">
            <a:avLst/>
          </a:prstGeom>
          <a:noFill/>
          <a:ln>
            <a:noFill/>
          </a:ln>
        </p:spPr>
      </p:pic>
      <p:sp>
        <p:nvSpPr>
          <p:cNvPr id="155" name="Google Shape;155;p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Profiler?</a:t>
            </a:r>
            <a:endParaRPr/>
          </a:p>
        </p:txBody>
      </p:sp>
      <p:sp>
        <p:nvSpPr>
          <p:cNvPr id="156" name="Google Shape;15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2"/>
                </a:solidFill>
              </a:rPr>
              <a:t>“A profiler is a tool that monitors the execution of another application. A common language runtime (CLR) profiler is a dynamic link library (DLL) that consists of functions that receive messages from, and send messages to, the CLR by using the profiling API. The profiler DLL is loaded by the CLR at run time.”</a:t>
            </a:r>
            <a:endParaRPr/>
          </a:p>
          <a:p>
            <a:pPr indent="0" lvl="0" marL="0" rtl="0" algn="l">
              <a:spcBef>
                <a:spcPts val="1200"/>
              </a:spcBef>
              <a:spcAft>
                <a:spcPts val="1200"/>
              </a:spcAft>
              <a:buNone/>
            </a:pPr>
            <a:r>
              <a:rPr lang="en" sz="1400" u="sng">
                <a:solidFill>
                  <a:schemeClr val="hlink"/>
                </a:solidFill>
                <a:hlinkClick r:id="rId4"/>
              </a:rPr>
              <a:t>https://docs.microsoft.com/en-us/dotnet/framework/unmanaged-api/profiling/profiling-overview</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